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4" r:id="rId1"/>
  </p:sldMasterIdLst>
  <p:notesMasterIdLst>
    <p:notesMasterId r:id="rId121"/>
  </p:notesMasterIdLst>
  <p:handoutMasterIdLst>
    <p:handoutMasterId r:id="rId122"/>
  </p:handoutMasterIdLst>
  <p:sldIdLst>
    <p:sldId id="647" r:id="rId2"/>
    <p:sldId id="657" r:id="rId3"/>
    <p:sldId id="757" r:id="rId4"/>
    <p:sldId id="656" r:id="rId5"/>
    <p:sldId id="658" r:id="rId6"/>
    <p:sldId id="659" r:id="rId7"/>
    <p:sldId id="660" r:id="rId8"/>
    <p:sldId id="683" r:id="rId9"/>
    <p:sldId id="661" r:id="rId10"/>
    <p:sldId id="684" r:id="rId11"/>
    <p:sldId id="685" r:id="rId12"/>
    <p:sldId id="762" r:id="rId13"/>
    <p:sldId id="763" r:id="rId14"/>
    <p:sldId id="766" r:id="rId15"/>
    <p:sldId id="662" r:id="rId16"/>
    <p:sldId id="686" r:id="rId17"/>
    <p:sldId id="663" r:id="rId18"/>
    <p:sldId id="649" r:id="rId19"/>
    <p:sldId id="749" r:id="rId20"/>
    <p:sldId id="687" r:id="rId21"/>
    <p:sldId id="688" r:id="rId22"/>
    <p:sldId id="665" r:id="rId23"/>
    <p:sldId id="750" r:id="rId24"/>
    <p:sldId id="666" r:id="rId25"/>
    <p:sldId id="667" r:id="rId26"/>
    <p:sldId id="751" r:id="rId27"/>
    <p:sldId id="764" r:id="rId28"/>
    <p:sldId id="765" r:id="rId29"/>
    <p:sldId id="669" r:id="rId30"/>
    <p:sldId id="670" r:id="rId31"/>
    <p:sldId id="672" r:id="rId32"/>
    <p:sldId id="673" r:id="rId33"/>
    <p:sldId id="674" r:id="rId34"/>
    <p:sldId id="668" r:id="rId35"/>
    <p:sldId id="675" r:id="rId36"/>
    <p:sldId id="676" r:id="rId37"/>
    <p:sldId id="677" r:id="rId38"/>
    <p:sldId id="678" r:id="rId39"/>
    <p:sldId id="679" r:id="rId40"/>
    <p:sldId id="681" r:id="rId41"/>
    <p:sldId id="689" r:id="rId42"/>
    <p:sldId id="682" r:id="rId43"/>
    <p:sldId id="690" r:id="rId44"/>
    <p:sldId id="761" r:id="rId45"/>
    <p:sldId id="520" r:id="rId46"/>
    <p:sldId id="523" r:id="rId47"/>
    <p:sldId id="524" r:id="rId48"/>
    <p:sldId id="526" r:id="rId49"/>
    <p:sldId id="527" r:id="rId50"/>
    <p:sldId id="528" r:id="rId51"/>
    <p:sldId id="691" r:id="rId52"/>
    <p:sldId id="722" r:id="rId53"/>
    <p:sldId id="692" r:id="rId54"/>
    <p:sldId id="693" r:id="rId55"/>
    <p:sldId id="694" r:id="rId56"/>
    <p:sldId id="537" r:id="rId57"/>
    <p:sldId id="564" r:id="rId58"/>
    <p:sldId id="546" r:id="rId59"/>
    <p:sldId id="555" r:id="rId60"/>
    <p:sldId id="567" r:id="rId61"/>
    <p:sldId id="617" r:id="rId62"/>
    <p:sldId id="618" r:id="rId63"/>
    <p:sldId id="619" r:id="rId64"/>
    <p:sldId id="723" r:id="rId65"/>
    <p:sldId id="728" r:id="rId66"/>
    <p:sldId id="727" r:id="rId67"/>
    <p:sldId id="725" r:id="rId68"/>
    <p:sldId id="568" r:id="rId69"/>
    <p:sldId id="759" r:id="rId70"/>
    <p:sldId id="644" r:id="rId71"/>
    <p:sldId id="758" r:id="rId72"/>
    <p:sldId id="622" r:id="rId73"/>
    <p:sldId id="753" r:id="rId74"/>
    <p:sldId id="621" r:id="rId75"/>
    <p:sldId id="623" r:id="rId76"/>
    <p:sldId id="752" r:id="rId77"/>
    <p:sldId id="726" r:id="rId78"/>
    <p:sldId id="624" r:id="rId79"/>
    <p:sldId id="626" r:id="rId80"/>
    <p:sldId id="643" r:id="rId81"/>
    <p:sldId id="646" r:id="rId82"/>
    <p:sldId id="577" r:id="rId83"/>
    <p:sldId id="578" r:id="rId84"/>
    <p:sldId id="616" r:id="rId85"/>
    <p:sldId id="629" r:id="rId86"/>
    <p:sldId id="586" r:id="rId87"/>
    <p:sldId id="767" r:id="rId88"/>
    <p:sldId id="700" r:id="rId89"/>
    <p:sldId id="729" r:id="rId90"/>
    <p:sldId id="701" r:id="rId91"/>
    <p:sldId id="703" r:id="rId92"/>
    <p:sldId id="704" r:id="rId93"/>
    <p:sldId id="706" r:id="rId94"/>
    <p:sldId id="707" r:id="rId95"/>
    <p:sldId id="708" r:id="rId96"/>
    <p:sldId id="711" r:id="rId97"/>
    <p:sldId id="712" r:id="rId98"/>
    <p:sldId id="730" r:id="rId99"/>
    <p:sldId id="731" r:id="rId100"/>
    <p:sldId id="732" r:id="rId101"/>
    <p:sldId id="733" r:id="rId102"/>
    <p:sldId id="734" r:id="rId103"/>
    <p:sldId id="735" r:id="rId104"/>
    <p:sldId id="736" r:id="rId105"/>
    <p:sldId id="737" r:id="rId106"/>
    <p:sldId id="738" r:id="rId107"/>
    <p:sldId id="739" r:id="rId108"/>
    <p:sldId id="755" r:id="rId109"/>
    <p:sldId id="769" r:id="rId110"/>
    <p:sldId id="768" r:id="rId111"/>
    <p:sldId id="740" r:id="rId112"/>
    <p:sldId id="741" r:id="rId113"/>
    <p:sldId id="742" r:id="rId114"/>
    <p:sldId id="743" r:id="rId115"/>
    <p:sldId id="744" r:id="rId116"/>
    <p:sldId id="745" r:id="rId117"/>
    <p:sldId id="746" r:id="rId118"/>
    <p:sldId id="747" r:id="rId119"/>
    <p:sldId id="748" r:id="rId120"/>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Arial" pitchFamily="34" charset="0"/>
        <a:ea typeface="+mn-ea"/>
        <a:cs typeface="+mn-cs"/>
      </a:defRPr>
    </a:lvl1pPr>
    <a:lvl2pPr marL="457200" algn="ctr" rtl="0" eaLnBrk="0" fontAlgn="base" hangingPunct="0">
      <a:spcBef>
        <a:spcPct val="0"/>
      </a:spcBef>
      <a:spcAft>
        <a:spcPct val="0"/>
      </a:spcAft>
      <a:defRPr sz="1200" kern="1200">
        <a:solidFill>
          <a:schemeClr val="tx1"/>
        </a:solidFill>
        <a:latin typeface="Arial" pitchFamily="34" charset="0"/>
        <a:ea typeface="+mn-ea"/>
        <a:cs typeface="+mn-cs"/>
      </a:defRPr>
    </a:lvl2pPr>
    <a:lvl3pPr marL="914400" algn="ctr" rtl="0" eaLnBrk="0" fontAlgn="base" hangingPunct="0">
      <a:spcBef>
        <a:spcPct val="0"/>
      </a:spcBef>
      <a:spcAft>
        <a:spcPct val="0"/>
      </a:spcAft>
      <a:defRPr sz="1200" kern="1200">
        <a:solidFill>
          <a:schemeClr val="tx1"/>
        </a:solidFill>
        <a:latin typeface="Arial" pitchFamily="34" charset="0"/>
        <a:ea typeface="+mn-ea"/>
        <a:cs typeface="+mn-cs"/>
      </a:defRPr>
    </a:lvl3pPr>
    <a:lvl4pPr marL="1371600" algn="ctr" rtl="0" eaLnBrk="0" fontAlgn="base" hangingPunct="0">
      <a:spcBef>
        <a:spcPct val="0"/>
      </a:spcBef>
      <a:spcAft>
        <a:spcPct val="0"/>
      </a:spcAft>
      <a:defRPr sz="1200" kern="1200">
        <a:solidFill>
          <a:schemeClr val="tx1"/>
        </a:solidFill>
        <a:latin typeface="Arial" pitchFamily="34" charset="0"/>
        <a:ea typeface="+mn-ea"/>
        <a:cs typeface="+mn-cs"/>
      </a:defRPr>
    </a:lvl4pPr>
    <a:lvl5pPr marL="1828800" algn="ctr" rtl="0" eaLnBrk="0" fontAlgn="base" hangingPunct="0">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os="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66CC8"/>
    <a:srgbClr val="0561B5"/>
    <a:srgbClr val="0377B7"/>
    <a:srgbClr val="6600FF"/>
    <a:srgbClr val="3366CC"/>
    <a:srgbClr val="0066CC"/>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24" autoAdjust="0"/>
  </p:normalViewPr>
  <p:slideViewPr>
    <p:cSldViewPr>
      <p:cViewPr varScale="1">
        <p:scale>
          <a:sx n="70" d="100"/>
          <a:sy n="70" d="100"/>
        </p:scale>
        <p:origin x="1186" y="43"/>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880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98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mtClean="0">
                <a:latin typeface="Times New Roman" pitchFamily="18" charset="0"/>
              </a:defRPr>
            </a:lvl1pPr>
          </a:lstStyle>
          <a:p>
            <a:pPr>
              <a:defRPr/>
            </a:pPr>
            <a:endParaRPr lang="en-029" dirty="0"/>
          </a:p>
        </p:txBody>
      </p:sp>
      <p:sp>
        <p:nvSpPr>
          <p:cNvPr id="2398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mtClean="0">
                <a:latin typeface="Times New Roman" pitchFamily="18" charset="0"/>
              </a:defRPr>
            </a:lvl1pPr>
          </a:lstStyle>
          <a:p>
            <a:pPr>
              <a:defRPr/>
            </a:pPr>
            <a:endParaRPr lang="en-029" dirty="0"/>
          </a:p>
        </p:txBody>
      </p:sp>
      <p:sp>
        <p:nvSpPr>
          <p:cNvPr id="2398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mtClean="0">
                <a:latin typeface="Times New Roman" pitchFamily="18" charset="0"/>
              </a:defRPr>
            </a:lvl1pPr>
          </a:lstStyle>
          <a:p>
            <a:pPr>
              <a:defRPr/>
            </a:pPr>
            <a:endParaRPr lang="en-029" dirty="0"/>
          </a:p>
        </p:txBody>
      </p:sp>
      <p:sp>
        <p:nvSpPr>
          <p:cNvPr id="2398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mtClean="0">
                <a:latin typeface="Times New Roman" pitchFamily="18" charset="0"/>
              </a:defRPr>
            </a:lvl1pPr>
          </a:lstStyle>
          <a:p>
            <a:pPr>
              <a:defRPr/>
            </a:pPr>
            <a:fld id="{11C74777-65C1-4589-86ED-71E2E4D4761C}" type="slidenum">
              <a:rPr lang="en-029"/>
              <a:pPr>
                <a:defRPr/>
              </a:pPr>
              <a:t>‹#›</a:t>
            </a:fld>
            <a:endParaRPr lang="en-029" dirty="0"/>
          </a:p>
        </p:txBody>
      </p:sp>
    </p:spTree>
    <p:extLst>
      <p:ext uri="{BB962C8B-B14F-4D97-AF65-F5344CB8AC3E}">
        <p14:creationId xmlns:p14="http://schemas.microsoft.com/office/powerpoint/2010/main" val="28827652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31371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dirty="0" smtClean="0"/>
          </a:p>
        </p:txBody>
      </p:sp>
    </p:spTree>
    <p:extLst>
      <p:ext uri="{BB962C8B-B14F-4D97-AF65-F5344CB8AC3E}">
        <p14:creationId xmlns:p14="http://schemas.microsoft.com/office/powerpoint/2010/main" val="6526395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469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4292610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493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797350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595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419072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697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1690818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800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708758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769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392059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872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40397921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974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2803423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10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smtClean="0"/>
          </a:p>
        </p:txBody>
      </p:sp>
    </p:spTree>
    <p:extLst>
      <p:ext uri="{BB962C8B-B14F-4D97-AF65-F5344CB8AC3E}">
        <p14:creationId xmlns:p14="http://schemas.microsoft.com/office/powerpoint/2010/main" val="3435364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07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smtClean="0"/>
          </a:p>
        </p:txBody>
      </p:sp>
    </p:spTree>
    <p:extLst>
      <p:ext uri="{BB962C8B-B14F-4D97-AF65-F5344CB8AC3E}">
        <p14:creationId xmlns:p14="http://schemas.microsoft.com/office/powerpoint/2010/main" val="161650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649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9268275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486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4103017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384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2972833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589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679301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bwMode="auto">
          <a:xfrm>
            <a:off x="847725" y="458788"/>
            <a:ext cx="5183188" cy="3887787"/>
          </a:xfrm>
          <a:prstGeom prst="rect">
            <a:avLst/>
          </a:prstGeom>
          <a:solidFill>
            <a:srgbClr val="FFFFFF"/>
          </a:solidFill>
          <a:ln>
            <a:solidFill>
              <a:srgbClr val="000000"/>
            </a:solidFill>
            <a:miter lim="800000"/>
            <a:headEnd/>
            <a:tailEnd/>
          </a:ln>
        </p:spPr>
      </p:sp>
      <p:sp>
        <p:nvSpPr>
          <p:cNvPr id="166915" name="Rectangle 3"/>
          <p:cNvSpPr>
            <a:spLocks noGrp="1" noChangeArrowheads="1"/>
          </p:cNvSpPr>
          <p:nvPr>
            <p:ph type="body" idx="1"/>
          </p:nvPr>
        </p:nvSpPr>
        <p:spPr bwMode="auto">
          <a:xfrm>
            <a:off x="685800" y="4344988"/>
            <a:ext cx="5486400" cy="4114800"/>
          </a:xfrm>
          <a:prstGeom prst="rect">
            <a:avLst/>
          </a:prstGeom>
          <a:solidFill>
            <a:srgbClr val="FFFFFF"/>
          </a:solidFill>
          <a:ln>
            <a:solidFill>
              <a:srgbClr val="000000"/>
            </a:solidFill>
            <a:miter lim="800000"/>
            <a:headEnd/>
            <a:tailEnd/>
          </a:ln>
        </p:spPr>
        <p:txBody>
          <a:bodyPr/>
          <a:lstStyle/>
          <a:p>
            <a:endParaRPr lang="en-US" dirty="0" smtClean="0"/>
          </a:p>
        </p:txBody>
      </p:sp>
    </p:spTree>
    <p:extLst>
      <p:ext uri="{BB962C8B-B14F-4D97-AF65-F5344CB8AC3E}">
        <p14:creationId xmlns:p14="http://schemas.microsoft.com/office/powerpoint/2010/main" val="30994809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79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smtClean="0"/>
          </a:p>
        </p:txBody>
      </p:sp>
    </p:spTree>
    <p:extLst>
      <p:ext uri="{BB962C8B-B14F-4D97-AF65-F5344CB8AC3E}">
        <p14:creationId xmlns:p14="http://schemas.microsoft.com/office/powerpoint/2010/main" val="37752830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2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smtClean="0"/>
          </a:p>
        </p:txBody>
      </p:sp>
    </p:spTree>
    <p:extLst>
      <p:ext uri="{BB962C8B-B14F-4D97-AF65-F5344CB8AC3E}">
        <p14:creationId xmlns:p14="http://schemas.microsoft.com/office/powerpoint/2010/main" val="35842155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30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dirty="0" smtClean="0"/>
          </a:p>
        </p:txBody>
      </p:sp>
    </p:spTree>
    <p:extLst>
      <p:ext uri="{BB962C8B-B14F-4D97-AF65-F5344CB8AC3E}">
        <p14:creationId xmlns:p14="http://schemas.microsoft.com/office/powerpoint/2010/main" val="28960370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517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1267192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619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6710182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824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653686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059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1321312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926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7025073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131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7209446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233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7716661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336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7027527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643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4371383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745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192834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752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656202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547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2906945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854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292371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957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571258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264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608025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366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dirty="0" smtClean="0"/>
          </a:p>
        </p:txBody>
      </p:sp>
    </p:spTree>
    <p:extLst>
      <p:ext uri="{BB962C8B-B14F-4D97-AF65-F5344CB8AC3E}">
        <p14:creationId xmlns:p14="http://schemas.microsoft.com/office/powerpoint/2010/main" val="3417875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sp>
        <p:nvSpPr>
          <p:cNvPr id="13" name="자유형 12"/>
          <p:cNvSpPr>
            <a:spLocks noEditPoints="1"/>
          </p:cNvSpPr>
          <p:nvPr userDrawn="1"/>
        </p:nvSpPr>
        <p:spPr bwMode="auto">
          <a:xfrm>
            <a:off x="-2382" y="12700"/>
            <a:ext cx="9146382" cy="6845300"/>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84406" tIns="42203" rIns="84406" bIns="42203" numCol="1" anchor="t" anchorCtr="0" compatLnSpc="1">
            <a:prstTxWarp prst="textNoShape">
              <a:avLst/>
            </a:prstTxWarp>
          </a:bodyPr>
          <a:lstStyle/>
          <a:p>
            <a:pPr lvl="0" latinLnBrk="1"/>
            <a:endParaRPr lang="ko-KR" altLang="en-US" sz="1108">
              <a:solidFill>
                <a:schemeClr val="lt1"/>
              </a:solidFill>
              <a:latin typeface="맑은 고딕" panose="020B0503020000020004" pitchFamily="50" charset="-127"/>
              <a:ea typeface="맑은 고딕" panose="020B0503020000020004" pitchFamily="50" charset="-127"/>
            </a:endParaRPr>
          </a:p>
        </p:txBody>
      </p:sp>
      <p:sp>
        <p:nvSpPr>
          <p:cNvPr id="11" name="TextBox 10"/>
          <p:cNvSpPr txBox="1"/>
          <p:nvPr userDrawn="1"/>
        </p:nvSpPr>
        <p:spPr>
          <a:xfrm>
            <a:off x="4505531" y="116633"/>
            <a:ext cx="4453418" cy="660437"/>
          </a:xfrm>
          <a:prstGeom prst="rect">
            <a:avLst/>
          </a:prstGeom>
          <a:noFill/>
        </p:spPr>
        <p:txBody>
          <a:bodyPr wrap="square" rtlCol="0">
            <a:spAutoFit/>
          </a:bodyPr>
          <a:lstStyle/>
          <a:p>
            <a:pPr algn="r"/>
            <a:r>
              <a:rPr lang="en-US" altLang="ko-KR" sz="1846" b="1" i="1" baseline="0" dirty="0" smtClean="0">
                <a:latin typeface="Cambria" pitchFamily="18" charset="0"/>
              </a:rPr>
              <a:t>Corporate and Project Financial Analysis </a:t>
            </a:r>
            <a:r>
              <a:rPr lang="en-GB" altLang="ko-KR" sz="1846" b="1" i="1" baseline="0" noProof="0" dirty="0" smtClean="0">
                <a:latin typeface="Cambria" pitchFamily="18" charset="0"/>
              </a:rPr>
              <a:t>Programme</a:t>
            </a:r>
          </a:p>
        </p:txBody>
      </p:sp>
      <p:sp>
        <p:nvSpPr>
          <p:cNvPr id="14" name="제목 1"/>
          <p:cNvSpPr>
            <a:spLocks noGrp="1"/>
          </p:cNvSpPr>
          <p:nvPr>
            <p:ph type="ctrTitle" hasCustomPrompt="1"/>
          </p:nvPr>
        </p:nvSpPr>
        <p:spPr>
          <a:xfrm>
            <a:off x="913448" y="1828801"/>
            <a:ext cx="7317105" cy="3048001"/>
          </a:xfrm>
        </p:spPr>
        <p:txBody>
          <a:bodyPr>
            <a:normAutofit/>
          </a:bodyPr>
          <a:lstStyle>
            <a:lvl1pPr latinLnBrk="1">
              <a:defRPr lang="ko-KR" sz="3692" b="0">
                <a:latin typeface="Franklin Gothic Demi" pitchFamily="34" charset="0"/>
                <a:ea typeface="맑은 고딕" panose="020B0503020000020004" pitchFamily="50" charset="-127"/>
                <a:cs typeface="Verdana" pitchFamily="34" charset="0"/>
              </a:defRPr>
            </a:lvl1pPr>
          </a:lstStyle>
          <a:p>
            <a:r>
              <a:rPr lang="en-US" altLang="ko-KR" dirty="0" smtClean="0"/>
              <a:t>Title</a:t>
            </a:r>
            <a:endParaRPr lang="ko-KR" dirty="0"/>
          </a:p>
        </p:txBody>
      </p:sp>
      <p:pic>
        <p:nvPicPr>
          <p:cNvPr id="6" name="Picture 5"/>
          <p:cNvPicPr/>
          <p:nvPr userDrawn="1"/>
        </p:nvPicPr>
        <p:blipFill>
          <a:blip r:embed="rId2" cstate="print">
            <a:extLst>
              <a:ext uri="{28A0092B-C50C-407E-A947-70E740481C1C}">
                <a14:useLocalDpi xmlns:a14="http://schemas.microsoft.com/office/drawing/2010/main" val="0"/>
              </a:ext>
            </a:extLst>
          </a:blip>
          <a:stretch>
            <a:fillRect/>
          </a:stretch>
        </p:blipFill>
        <p:spPr>
          <a:xfrm>
            <a:off x="152400" y="6324600"/>
            <a:ext cx="575310" cy="450850"/>
          </a:xfrm>
          <a:prstGeom prst="rect">
            <a:avLst/>
          </a:prstGeom>
        </p:spPr>
      </p:pic>
    </p:spTree>
    <p:extLst>
      <p:ext uri="{BB962C8B-B14F-4D97-AF65-F5344CB8AC3E}">
        <p14:creationId xmlns:p14="http://schemas.microsoft.com/office/powerpoint/2010/main" val="41553735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428597" y="346076"/>
            <a:ext cx="8286808" cy="654032"/>
          </a:xfrm>
        </p:spPr>
        <p:txBody>
          <a:bodyPr>
            <a:normAutofit/>
          </a:bodyPr>
          <a:lstStyle>
            <a:lvl1pPr>
              <a:defRPr sz="2954" baseline="0">
                <a:latin typeface="Franklin Gothic Demi" pitchFamily="34" charset="0"/>
              </a:defRPr>
            </a:lvl1pPr>
          </a:lstStyle>
          <a:p>
            <a:r>
              <a:rPr lang="en-US" altLang="ko-KR" dirty="0" smtClean="0"/>
              <a:t>Click to edit Master text styles</a:t>
            </a:r>
            <a:endParaRPr lang="ko-KR" altLang="en-US" dirty="0"/>
          </a:p>
        </p:txBody>
      </p:sp>
      <p:sp>
        <p:nvSpPr>
          <p:cNvPr id="3" name="내용 개체 틀 2"/>
          <p:cNvSpPr>
            <a:spLocks noGrp="1"/>
          </p:cNvSpPr>
          <p:nvPr>
            <p:ph idx="1" hasCustomPrompt="1"/>
          </p:nvPr>
        </p:nvSpPr>
        <p:spPr>
          <a:xfrm>
            <a:off x="428597" y="1357298"/>
            <a:ext cx="8286808" cy="4929222"/>
          </a:xfrm>
        </p:spPr>
        <p:txBody>
          <a:bodyPr/>
          <a:lstStyle>
            <a:lvl1pPr>
              <a:defRPr>
                <a:latin typeface="Times New Roman" pitchFamily="18" charset="0"/>
                <a:cs typeface="Times New Roman" pitchFamily="18" charset="0"/>
              </a:defRPr>
            </a:lvl1pPr>
            <a:lvl2pPr>
              <a:defRPr baseline="0">
                <a:latin typeface="Times New Roman" pitchFamily="18" charset="0"/>
                <a:ea typeface="Arial Unicode MS" pitchFamily="50" charset="-127"/>
                <a:cs typeface="Times New Roman" pitchFamily="18" charset="0"/>
              </a:defRPr>
            </a:lvl2pPr>
            <a:lvl3pPr>
              <a:defRPr baseline="0">
                <a:latin typeface="Times New Roman" pitchFamily="18" charset="0"/>
                <a:ea typeface="Arial Unicode MS" pitchFamily="50" charset="-127"/>
                <a:cs typeface="Times New Roman" pitchFamily="18" charset="0"/>
              </a:defRPr>
            </a:lvl3pPr>
            <a:lvl4pPr>
              <a:defRPr baseline="0">
                <a:latin typeface="Times New Roman" pitchFamily="18" charset="0"/>
                <a:ea typeface="Arial Unicode MS" pitchFamily="50" charset="-127"/>
                <a:cs typeface="Times New Roman" pitchFamily="18" charset="0"/>
              </a:defRPr>
            </a:lvl4pPr>
            <a:lvl5pPr>
              <a:defRPr baseline="0">
                <a:latin typeface="Times New Roman" pitchFamily="18" charset="0"/>
                <a:ea typeface="Arial Unicode MS" pitchFamily="50" charset="-127"/>
                <a:cs typeface="Times New Roman" pitchFamily="18" charset="0"/>
              </a:defRPr>
            </a:lvl5pPr>
          </a:lstStyle>
          <a:p>
            <a:pPr lvl="0"/>
            <a:r>
              <a:rPr lang="en-US" altLang="ko-KR" dirty="0" smtClean="0"/>
              <a:t>Click to edit Master text styles</a:t>
            </a:r>
            <a:endParaRPr lang="ko-KR" altLang="en-US" dirty="0" smtClean="0"/>
          </a:p>
          <a:p>
            <a:pPr lvl="1"/>
            <a:r>
              <a:rPr lang="en-US" altLang="ko-KR" dirty="0" smtClean="0"/>
              <a:t>Second Level</a:t>
            </a:r>
            <a:endParaRPr lang="ko-KR" altLang="en-US" dirty="0" smtClean="0"/>
          </a:p>
          <a:p>
            <a:pPr lvl="2"/>
            <a:r>
              <a:rPr lang="en-US" altLang="ko-KR" dirty="0" smtClean="0"/>
              <a:t>Third Level</a:t>
            </a:r>
            <a:endParaRPr lang="ko-KR" altLang="en-US" dirty="0" smtClean="0"/>
          </a:p>
          <a:p>
            <a:pPr lvl="3"/>
            <a:r>
              <a:rPr lang="en-US" altLang="ko-KR" dirty="0" smtClean="0"/>
              <a:t>Fourth Level</a:t>
            </a:r>
            <a:endParaRPr lang="ko-KR" altLang="en-US" dirty="0" smtClean="0"/>
          </a:p>
          <a:p>
            <a:pPr lvl="4"/>
            <a:r>
              <a:rPr lang="en-US" altLang="ko-KR" dirty="0" smtClean="0"/>
              <a:t>Fifth Level</a:t>
            </a:r>
            <a:endParaRPr lang="ko-KR" altLang="en-US" dirty="0"/>
          </a:p>
        </p:txBody>
      </p:sp>
      <p:sp>
        <p:nvSpPr>
          <p:cNvPr id="11266" name="Rectangle 2"/>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11268" name="Rectangle 4"/>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43" name="직사각형 42"/>
          <p:cNvSpPr/>
          <p:nvPr userDrawn="1"/>
        </p:nvSpPr>
        <p:spPr>
          <a:xfrm>
            <a:off x="0" y="6297388"/>
            <a:ext cx="9144000" cy="71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8"/>
          </a:p>
        </p:txBody>
      </p:sp>
      <p:sp>
        <p:nvSpPr>
          <p:cNvPr id="7" name="Date Placeholder 6"/>
          <p:cNvSpPr>
            <a:spLocks noGrp="1"/>
          </p:cNvSpPr>
          <p:nvPr>
            <p:ph type="dt" sz="half" idx="10"/>
          </p:nvPr>
        </p:nvSpPr>
        <p:spPr/>
        <p:txBody>
          <a:bodyPr/>
          <a:lstStyle/>
          <a:p>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0C3A1854-6B63-4059-B360-A3C4972BF0FC}" type="slidenum">
              <a:rPr lang="ko-KR" altLang="en-US" smtClean="0"/>
              <a:pPr/>
              <a:t>‹#›</a:t>
            </a:fld>
            <a:endParaRPr lang="ko-KR" altLang="en-US"/>
          </a:p>
        </p:txBody>
      </p:sp>
      <p:pic>
        <p:nvPicPr>
          <p:cNvPr id="12" name="Picture 11"/>
          <p:cNvPicPr/>
          <p:nvPr userDrawn="1"/>
        </p:nvPicPr>
        <p:blipFill>
          <a:blip r:embed="rId2" cstate="print">
            <a:extLst>
              <a:ext uri="{28A0092B-C50C-407E-A947-70E740481C1C}">
                <a14:useLocalDpi xmlns:a14="http://schemas.microsoft.com/office/drawing/2010/main" val="0"/>
              </a:ext>
            </a:extLst>
          </a:blip>
          <a:stretch>
            <a:fillRect/>
          </a:stretch>
        </p:blipFill>
        <p:spPr>
          <a:xfrm>
            <a:off x="170521" y="6381299"/>
            <a:ext cx="575310" cy="450850"/>
          </a:xfrm>
          <a:prstGeom prst="rect">
            <a:avLst/>
          </a:prstGeom>
        </p:spPr>
      </p:pic>
    </p:spTree>
    <p:extLst>
      <p:ext uri="{BB962C8B-B14F-4D97-AF65-F5344CB8AC3E}">
        <p14:creationId xmlns:p14="http://schemas.microsoft.com/office/powerpoint/2010/main" val="15555306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제목 및 내용">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428597" y="346076"/>
            <a:ext cx="8286808" cy="654032"/>
          </a:xfrm>
        </p:spPr>
        <p:txBody>
          <a:bodyPr>
            <a:normAutofit/>
          </a:bodyPr>
          <a:lstStyle>
            <a:lvl1pPr>
              <a:defRPr sz="2954" baseline="0">
                <a:latin typeface="Franklin Gothic Demi" pitchFamily="34" charset="0"/>
              </a:defRPr>
            </a:lvl1pPr>
          </a:lstStyle>
          <a:p>
            <a:r>
              <a:rPr lang="en-US" altLang="ko-KR" dirty="0" smtClean="0"/>
              <a:t>Click to edit Master text styles</a:t>
            </a:r>
            <a:endParaRPr lang="ko-KR" altLang="en-US" dirty="0"/>
          </a:p>
        </p:txBody>
      </p:sp>
      <p:sp>
        <p:nvSpPr>
          <p:cNvPr id="3" name="내용 개체 틀 2"/>
          <p:cNvSpPr>
            <a:spLocks noGrp="1"/>
          </p:cNvSpPr>
          <p:nvPr>
            <p:ph idx="1" hasCustomPrompt="1"/>
          </p:nvPr>
        </p:nvSpPr>
        <p:spPr>
          <a:xfrm>
            <a:off x="428597" y="1357298"/>
            <a:ext cx="8286808" cy="4929222"/>
          </a:xfrm>
        </p:spPr>
        <p:txBody>
          <a:bodyPr/>
          <a:lstStyle>
            <a:lvl1pPr>
              <a:defRPr>
                <a:latin typeface="Times New Roman" pitchFamily="18" charset="0"/>
                <a:cs typeface="Times New Roman" pitchFamily="18" charset="0"/>
              </a:defRPr>
            </a:lvl1pPr>
            <a:lvl2pPr>
              <a:defRPr baseline="0">
                <a:latin typeface="Times New Roman" pitchFamily="18" charset="0"/>
                <a:ea typeface="Arial Unicode MS" pitchFamily="50" charset="-127"/>
                <a:cs typeface="Times New Roman" pitchFamily="18" charset="0"/>
              </a:defRPr>
            </a:lvl2pPr>
            <a:lvl3pPr>
              <a:defRPr baseline="0">
                <a:latin typeface="Times New Roman" pitchFamily="18" charset="0"/>
                <a:ea typeface="Arial Unicode MS" pitchFamily="50" charset="-127"/>
                <a:cs typeface="Times New Roman" pitchFamily="18" charset="0"/>
              </a:defRPr>
            </a:lvl3pPr>
            <a:lvl4pPr>
              <a:defRPr baseline="0">
                <a:latin typeface="Times New Roman" pitchFamily="18" charset="0"/>
                <a:ea typeface="Arial Unicode MS" pitchFamily="50" charset="-127"/>
                <a:cs typeface="Times New Roman" pitchFamily="18" charset="0"/>
              </a:defRPr>
            </a:lvl4pPr>
            <a:lvl5pPr>
              <a:defRPr baseline="0">
                <a:latin typeface="Times New Roman" pitchFamily="18" charset="0"/>
                <a:ea typeface="Arial Unicode MS" pitchFamily="50" charset="-127"/>
                <a:cs typeface="Times New Roman" pitchFamily="18" charset="0"/>
              </a:defRPr>
            </a:lvl5pPr>
          </a:lstStyle>
          <a:p>
            <a:pPr lvl="0"/>
            <a:r>
              <a:rPr lang="en-US" altLang="ko-KR" dirty="0" smtClean="0"/>
              <a:t>Click to edit Master text styles</a:t>
            </a:r>
            <a:endParaRPr lang="ko-KR" altLang="en-US" dirty="0" smtClean="0"/>
          </a:p>
          <a:p>
            <a:pPr lvl="1"/>
            <a:r>
              <a:rPr lang="en-US" altLang="ko-KR" dirty="0" smtClean="0"/>
              <a:t>Second Level</a:t>
            </a:r>
            <a:endParaRPr lang="ko-KR" altLang="en-US" dirty="0" smtClean="0"/>
          </a:p>
          <a:p>
            <a:pPr lvl="2"/>
            <a:r>
              <a:rPr lang="en-US" altLang="ko-KR" dirty="0" smtClean="0"/>
              <a:t>Third Level</a:t>
            </a:r>
            <a:endParaRPr lang="ko-KR" altLang="en-US" dirty="0" smtClean="0"/>
          </a:p>
          <a:p>
            <a:pPr lvl="3"/>
            <a:r>
              <a:rPr lang="en-US" altLang="ko-KR" dirty="0" smtClean="0"/>
              <a:t>Fourth Level</a:t>
            </a:r>
            <a:endParaRPr lang="ko-KR" altLang="en-US" dirty="0" smtClean="0"/>
          </a:p>
          <a:p>
            <a:pPr lvl="4"/>
            <a:r>
              <a:rPr lang="en-US" altLang="ko-KR" dirty="0" smtClean="0"/>
              <a:t>Fifth Level</a:t>
            </a:r>
            <a:endParaRPr lang="ko-KR" altLang="en-US" dirty="0"/>
          </a:p>
        </p:txBody>
      </p:sp>
      <p:sp>
        <p:nvSpPr>
          <p:cNvPr id="6" name="슬라이드 번호 개체 틀 5"/>
          <p:cNvSpPr>
            <a:spLocks noGrp="1"/>
          </p:cNvSpPr>
          <p:nvPr>
            <p:ph type="sldNum" sz="quarter" idx="12"/>
          </p:nvPr>
        </p:nvSpPr>
        <p:spPr>
          <a:xfrm>
            <a:off x="7929587" y="6429396"/>
            <a:ext cx="785818" cy="214314"/>
          </a:xfrm>
        </p:spPr>
        <p:txBody>
          <a:bodyPr/>
          <a:lstStyle>
            <a:lvl1pPr>
              <a:defRPr>
                <a:solidFill>
                  <a:schemeClr val="accent1"/>
                </a:solidFill>
              </a:defRPr>
            </a:lvl1pPr>
          </a:lstStyle>
          <a:p>
            <a:pPr algn="ctr"/>
            <a:fld id="{0C3A1854-6B63-4059-B360-A3C4972BF0FC}" type="slidenum">
              <a:rPr lang="ko-KR" altLang="en-US" smtClean="0"/>
              <a:pPr algn="ctr"/>
              <a:t>‹#›</a:t>
            </a:fld>
            <a:endParaRPr lang="ko-KR" altLang="en-US" dirty="0"/>
          </a:p>
        </p:txBody>
      </p:sp>
      <p:sp>
        <p:nvSpPr>
          <p:cNvPr id="11266" name="Rectangle 2"/>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11268" name="Rectangle 4"/>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43" name="직사각형 42"/>
          <p:cNvSpPr/>
          <p:nvPr userDrawn="1"/>
        </p:nvSpPr>
        <p:spPr>
          <a:xfrm>
            <a:off x="1" y="6293345"/>
            <a:ext cx="9144000" cy="71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8"/>
          </a:p>
        </p:txBody>
      </p:sp>
      <p:pic>
        <p:nvPicPr>
          <p:cNvPr id="9" name="Picture 8"/>
          <p:cNvPicPr/>
          <p:nvPr userDrawn="1"/>
        </p:nvPicPr>
        <p:blipFill>
          <a:blip r:embed="rId2" cstate="print">
            <a:extLst>
              <a:ext uri="{28A0092B-C50C-407E-A947-70E740481C1C}">
                <a14:useLocalDpi xmlns:a14="http://schemas.microsoft.com/office/drawing/2010/main" val="0"/>
              </a:ext>
            </a:extLst>
          </a:blip>
          <a:stretch>
            <a:fillRect/>
          </a:stretch>
        </p:blipFill>
        <p:spPr>
          <a:xfrm>
            <a:off x="203178" y="6393677"/>
            <a:ext cx="575310" cy="450850"/>
          </a:xfrm>
          <a:prstGeom prst="rect">
            <a:avLst/>
          </a:prstGeom>
        </p:spPr>
      </p:pic>
    </p:spTree>
    <p:extLst>
      <p:ext uri="{BB962C8B-B14F-4D97-AF65-F5344CB8AC3E}">
        <p14:creationId xmlns:p14="http://schemas.microsoft.com/office/powerpoint/2010/main" val="29167959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751762" cy="777875"/>
          </a:xfrm>
        </p:spPr>
        <p:txBody>
          <a:bodyPr/>
          <a:lstStyle>
            <a:lvl1pPr>
              <a:defRPr lang="en-US" sz="2954" kern="1200" baseline="0" dirty="0" smtClean="0">
                <a:solidFill>
                  <a:schemeClr val="tx1"/>
                </a:solidFill>
                <a:latin typeface="Franklin Gothic Demi" pitchFamily="34" charset="0"/>
                <a:ea typeface="+mj-ea"/>
                <a:cs typeface="Times New Roman"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30237" y="1202582"/>
            <a:ext cx="3868738" cy="441159"/>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81000" y="1774763"/>
            <a:ext cx="4117975" cy="4343462"/>
          </a:xfrm>
        </p:spPr>
        <p:txBody>
          <a:bodyPr>
            <a:normAutofit/>
          </a:bodyPr>
          <a:lstStyle>
            <a:lvl1pPr>
              <a:defRPr sz="2000"/>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29150" y="1202582"/>
            <a:ext cx="3752850" cy="431058"/>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29150" y="1774763"/>
            <a:ext cx="4210050" cy="4294332"/>
          </a:xfrm>
        </p:spPr>
        <p:txBody>
          <a:bodyPr>
            <a:normAutofit/>
          </a:bodyPr>
          <a:lstStyle>
            <a:lvl1pPr>
              <a:defRPr sz="2000"/>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직사각형 42"/>
          <p:cNvSpPr/>
          <p:nvPr userDrawn="1"/>
        </p:nvSpPr>
        <p:spPr>
          <a:xfrm>
            <a:off x="0" y="6249245"/>
            <a:ext cx="9144000" cy="71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8"/>
          </a:p>
        </p:txBody>
      </p:sp>
      <p:sp>
        <p:nvSpPr>
          <p:cNvPr id="15" name="슬라이드 번호 개체 틀 5"/>
          <p:cNvSpPr>
            <a:spLocks noGrp="1"/>
          </p:cNvSpPr>
          <p:nvPr>
            <p:ph type="sldNum" sz="quarter" idx="12"/>
          </p:nvPr>
        </p:nvSpPr>
        <p:spPr>
          <a:xfrm>
            <a:off x="8053382" y="6511719"/>
            <a:ext cx="785818" cy="214314"/>
          </a:xfrm>
        </p:spPr>
        <p:txBody>
          <a:bodyPr/>
          <a:lstStyle>
            <a:lvl1pPr>
              <a:defRPr>
                <a:solidFill>
                  <a:schemeClr val="accent1"/>
                </a:solidFill>
              </a:defRPr>
            </a:lvl1pPr>
          </a:lstStyle>
          <a:p>
            <a:pPr algn="ctr"/>
            <a:fld id="{0C3A1854-6B63-4059-B360-A3C4972BF0FC}" type="slidenum">
              <a:rPr lang="ko-KR" altLang="en-US" smtClean="0"/>
              <a:pPr algn="ctr"/>
              <a:t>‹#›</a:t>
            </a:fld>
            <a:endParaRPr lang="ko-KR" altLang="en-US" dirty="0"/>
          </a:p>
        </p:txBody>
      </p:sp>
      <p:pic>
        <p:nvPicPr>
          <p:cNvPr id="11" name="Picture 10"/>
          <p:cNvPicPr/>
          <p:nvPr userDrawn="1"/>
        </p:nvPicPr>
        <p:blipFill>
          <a:blip r:embed="rId2" cstate="print">
            <a:extLst>
              <a:ext uri="{28A0092B-C50C-407E-A947-70E740481C1C}">
                <a14:useLocalDpi xmlns:a14="http://schemas.microsoft.com/office/drawing/2010/main" val="0"/>
              </a:ext>
            </a:extLst>
          </a:blip>
          <a:stretch>
            <a:fillRect/>
          </a:stretch>
        </p:blipFill>
        <p:spPr>
          <a:xfrm>
            <a:off x="152400" y="6374493"/>
            <a:ext cx="575310" cy="450850"/>
          </a:xfrm>
          <a:prstGeom prst="rect">
            <a:avLst/>
          </a:prstGeom>
        </p:spPr>
      </p:pic>
    </p:spTree>
    <p:extLst>
      <p:ext uri="{BB962C8B-B14F-4D97-AF65-F5344CB8AC3E}">
        <p14:creationId xmlns:p14="http://schemas.microsoft.com/office/powerpoint/2010/main" val="32122005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67C1E7E-E5B0-47D0-B31A-917788A5ACF2}" type="slidenum">
              <a:rPr lang="en-US" smtClean="0"/>
              <a:t>‹#›</a:t>
            </a:fld>
            <a:endParaRPr lang="en-US" dirty="0"/>
          </a:p>
        </p:txBody>
      </p:sp>
      <p:sp>
        <p:nvSpPr>
          <p:cNvPr id="9" name="TextBox 8"/>
          <p:cNvSpPr txBox="1"/>
          <p:nvPr userDrawn="1"/>
        </p:nvSpPr>
        <p:spPr>
          <a:xfrm>
            <a:off x="990600" y="4724400"/>
            <a:ext cx="1600200" cy="990600"/>
          </a:xfrm>
          <a:prstGeom prst="rect">
            <a:avLst/>
          </a:prstGeom>
          <a:noFill/>
        </p:spPr>
        <p:txBody>
          <a:bodyPr wrap="square" rtlCol="0">
            <a:spAutoFit/>
          </a:bodyPr>
          <a:lstStyle/>
          <a:p>
            <a:endParaRPr lang="en-US" dirty="0"/>
          </a:p>
        </p:txBody>
      </p:sp>
      <p:pic>
        <p:nvPicPr>
          <p:cNvPr id="10" name="Picture 9"/>
          <p:cNvPicPr/>
          <p:nvPr userDrawn="1"/>
        </p:nvPicPr>
        <p:blipFill>
          <a:blip r:embed="rId2" cstate="print">
            <a:extLst>
              <a:ext uri="{28A0092B-C50C-407E-A947-70E740481C1C}">
                <a14:useLocalDpi xmlns:a14="http://schemas.microsoft.com/office/drawing/2010/main" val="0"/>
              </a:ext>
            </a:extLst>
          </a:blip>
          <a:stretch>
            <a:fillRect/>
          </a:stretch>
        </p:blipFill>
        <p:spPr>
          <a:xfrm>
            <a:off x="107769" y="6323695"/>
            <a:ext cx="575310" cy="450850"/>
          </a:xfrm>
          <a:prstGeom prst="rect">
            <a:avLst/>
          </a:prstGeom>
        </p:spPr>
      </p:pic>
    </p:spTree>
    <p:extLst>
      <p:ext uri="{BB962C8B-B14F-4D97-AF65-F5344CB8AC3E}">
        <p14:creationId xmlns:p14="http://schemas.microsoft.com/office/powerpoint/2010/main" val="14873052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dirty="0" smtClean="0"/>
              <a:t>마스터 제목 스타일 편집</a:t>
            </a:r>
            <a:endParaRPr lang="ko-KR" altLang="en-US" dirty="0"/>
          </a:p>
        </p:txBody>
      </p:sp>
      <p:sp>
        <p:nvSpPr>
          <p:cNvPr id="3" name="텍스트 개체 틀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4" name="날짜 개체 틀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endParaRPr lang="ko-KR" altLang="en-US"/>
          </a:p>
        </p:txBody>
      </p:sp>
      <p:sp>
        <p:nvSpPr>
          <p:cNvPr id="5" name="바닥글 개체 틀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0C3A1854-6B63-4059-B360-A3C4972BF0FC}" type="slidenum">
              <a:rPr lang="ko-KR" altLang="en-US" smtClean="0"/>
              <a:pPr/>
              <a:t>‹#›</a:t>
            </a:fld>
            <a:endParaRPr lang="ko-KR" altLang="en-US"/>
          </a:p>
        </p:txBody>
      </p:sp>
    </p:spTree>
    <p:extLst>
      <p:ext uri="{BB962C8B-B14F-4D97-AF65-F5344CB8AC3E}">
        <p14:creationId xmlns:p14="http://schemas.microsoft.com/office/powerpoint/2010/main" val="2266548840"/>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22" r:id="rId3"/>
    <p:sldLayoutId id="2147483708" r:id="rId4"/>
    <p:sldLayoutId id="2147483710" r:id="rId5"/>
  </p:sldLayoutIdLst>
  <p:timing>
    <p:tnLst>
      <p:par>
        <p:cTn id="1" dur="indefinite" restart="never" nodeType="tmRoot"/>
      </p:par>
    </p:tnLst>
  </p:timing>
  <p:hf hdr="0" ftr="0" dt="0"/>
  <p:txStyles>
    <p:titleStyle>
      <a:lvl1pPr algn="ctr" defTabSz="844083" rtl="0" eaLnBrk="1" latinLnBrk="1" hangingPunct="1">
        <a:spcBef>
          <a:spcPct val="0"/>
        </a:spcBef>
        <a:buNone/>
        <a:defRPr sz="4062" kern="1200">
          <a:solidFill>
            <a:schemeClr val="tx1"/>
          </a:solidFill>
          <a:latin typeface="Times New Roman" pitchFamily="18" charset="0"/>
          <a:ea typeface="+mj-ea"/>
          <a:cs typeface="Times New Roman" pitchFamily="18" charset="0"/>
        </a:defRPr>
      </a:lvl1pPr>
    </p:titleStyle>
    <p:bodyStyle>
      <a:lvl1pPr marL="316531" indent="-316531" algn="l" defTabSz="844083" rtl="0" eaLnBrk="0" latinLnBrk="1" hangingPunct="1">
        <a:spcBef>
          <a:spcPct val="20000"/>
        </a:spcBef>
        <a:buFont typeface="Arial" pitchFamily="34" charset="0"/>
        <a:buChar char="•"/>
        <a:defRPr sz="2954" kern="1200">
          <a:solidFill>
            <a:schemeClr val="tx1"/>
          </a:solidFill>
          <a:latin typeface="Times New Roman" pitchFamily="18" charset="0"/>
          <a:ea typeface="+mn-ea"/>
          <a:cs typeface="Times New Roman" pitchFamily="18" charset="0"/>
        </a:defRPr>
      </a:lvl1pPr>
      <a:lvl2pPr marL="685817" indent="-263776" algn="l" defTabSz="844083" rtl="0" eaLnBrk="1" latinLnBrk="1" hangingPunct="1">
        <a:spcBef>
          <a:spcPct val="20000"/>
        </a:spcBef>
        <a:buFont typeface="Arial" pitchFamily="34" charset="0"/>
        <a:buChar char="–"/>
        <a:defRPr sz="2585" kern="1200">
          <a:solidFill>
            <a:schemeClr val="tx1"/>
          </a:solidFill>
          <a:latin typeface="Times New Roman" pitchFamily="18" charset="0"/>
          <a:ea typeface="+mn-ea"/>
          <a:cs typeface="Times New Roman" pitchFamily="18" charset="0"/>
        </a:defRPr>
      </a:lvl2pPr>
      <a:lvl3pPr marL="1055103" indent="-211021" algn="l" defTabSz="844083" rtl="0" eaLnBrk="1" latinLnBrk="1" hangingPunct="1">
        <a:spcBef>
          <a:spcPct val="20000"/>
        </a:spcBef>
        <a:buFont typeface="Arial" pitchFamily="34" charset="0"/>
        <a:buChar char="•"/>
        <a:defRPr sz="2215" kern="1200">
          <a:solidFill>
            <a:schemeClr val="tx1"/>
          </a:solidFill>
          <a:latin typeface="Times New Roman" pitchFamily="18" charset="0"/>
          <a:ea typeface="+mn-ea"/>
          <a:cs typeface="Times New Roman" pitchFamily="18" charset="0"/>
        </a:defRPr>
      </a:lvl3pPr>
      <a:lvl4pPr marL="1477145" indent="-211021" algn="l" defTabSz="844083" rtl="0" eaLnBrk="1" latinLnBrk="1" hangingPunct="1">
        <a:spcBef>
          <a:spcPct val="20000"/>
        </a:spcBef>
        <a:buFont typeface="Arial" pitchFamily="34" charset="0"/>
        <a:buChar char="–"/>
        <a:defRPr sz="1846" kern="1200">
          <a:solidFill>
            <a:schemeClr val="tx1"/>
          </a:solidFill>
          <a:latin typeface="Times New Roman" pitchFamily="18" charset="0"/>
          <a:ea typeface="+mn-ea"/>
          <a:cs typeface="Times New Roman" pitchFamily="18" charset="0"/>
        </a:defRPr>
      </a:lvl4pPr>
      <a:lvl5pPr marL="1899186" indent="-211021" algn="l" defTabSz="844083" rtl="0" eaLnBrk="1" latinLnBrk="1" hangingPunct="1">
        <a:spcBef>
          <a:spcPct val="20000"/>
        </a:spcBef>
        <a:buFont typeface="Arial" pitchFamily="34" charset="0"/>
        <a:buChar char="»"/>
        <a:defRPr sz="1846" kern="1200">
          <a:solidFill>
            <a:schemeClr val="tx1"/>
          </a:solidFill>
          <a:latin typeface="Times New Roman" pitchFamily="18" charset="0"/>
          <a:ea typeface="+mn-ea"/>
          <a:cs typeface="Times New Roman" pitchFamily="18" charset="0"/>
        </a:defRPr>
      </a:lvl5pPr>
      <a:lvl6pPr marL="2321227" indent="-211021" algn="l" defTabSz="844083" rtl="0" eaLnBrk="1" latinLnBrk="1" hangingPunct="1">
        <a:spcBef>
          <a:spcPct val="20000"/>
        </a:spcBef>
        <a:buFont typeface="Arial" pitchFamily="34" charset="0"/>
        <a:buChar char="•"/>
        <a:defRPr sz="1846" kern="1200">
          <a:solidFill>
            <a:schemeClr val="tx1"/>
          </a:solidFill>
          <a:latin typeface="+mn-lt"/>
          <a:ea typeface="+mn-ea"/>
          <a:cs typeface="+mn-cs"/>
        </a:defRPr>
      </a:lvl6pPr>
      <a:lvl7pPr marL="2743269" indent="-211021" algn="l" defTabSz="844083" rtl="0" eaLnBrk="1" latinLnBrk="1" hangingPunct="1">
        <a:spcBef>
          <a:spcPct val="20000"/>
        </a:spcBef>
        <a:buFont typeface="Arial" pitchFamily="34" charset="0"/>
        <a:buChar char="•"/>
        <a:defRPr sz="1846" kern="1200">
          <a:solidFill>
            <a:schemeClr val="tx1"/>
          </a:solidFill>
          <a:latin typeface="+mn-lt"/>
          <a:ea typeface="+mn-ea"/>
          <a:cs typeface="+mn-cs"/>
        </a:defRPr>
      </a:lvl7pPr>
      <a:lvl8pPr marL="3165310" indent="-211021" algn="l" defTabSz="844083" rtl="0" eaLnBrk="1" latinLnBrk="1" hangingPunct="1">
        <a:spcBef>
          <a:spcPct val="20000"/>
        </a:spcBef>
        <a:buFont typeface="Arial" pitchFamily="34" charset="0"/>
        <a:buChar char="•"/>
        <a:defRPr sz="1846" kern="1200">
          <a:solidFill>
            <a:schemeClr val="tx1"/>
          </a:solidFill>
          <a:latin typeface="+mn-lt"/>
          <a:ea typeface="+mn-ea"/>
          <a:cs typeface="+mn-cs"/>
        </a:defRPr>
      </a:lvl8pPr>
      <a:lvl9pPr marL="3587351" indent="-211021" algn="l" defTabSz="844083" rtl="0" eaLnBrk="1" latinLnBrk="1" hangingPunct="1">
        <a:spcBef>
          <a:spcPct val="20000"/>
        </a:spcBef>
        <a:buFont typeface="Arial" pitchFamily="34" charset="0"/>
        <a:buChar char="•"/>
        <a:defRPr sz="1846" kern="1200">
          <a:solidFill>
            <a:schemeClr val="tx1"/>
          </a:solidFill>
          <a:latin typeface="+mn-lt"/>
          <a:ea typeface="+mn-ea"/>
          <a:cs typeface="+mn-cs"/>
        </a:defRPr>
      </a:lvl9pPr>
    </p:bodyStyle>
    <p:otherStyle>
      <a:defPPr>
        <a:defRPr lang="ko-KR"/>
      </a:defPPr>
      <a:lvl1pPr marL="0" algn="l" defTabSz="844083" rtl="0" eaLnBrk="1" latinLnBrk="1" hangingPunct="1">
        <a:defRPr sz="1662" kern="1200">
          <a:solidFill>
            <a:schemeClr val="tx1"/>
          </a:solidFill>
          <a:latin typeface="+mn-lt"/>
          <a:ea typeface="+mn-ea"/>
          <a:cs typeface="+mn-cs"/>
        </a:defRPr>
      </a:lvl1pPr>
      <a:lvl2pPr marL="422041" algn="l" defTabSz="844083" rtl="0" eaLnBrk="1" latinLnBrk="1" hangingPunct="1">
        <a:defRPr sz="1662" kern="1200">
          <a:solidFill>
            <a:schemeClr val="tx1"/>
          </a:solidFill>
          <a:latin typeface="+mn-lt"/>
          <a:ea typeface="+mn-ea"/>
          <a:cs typeface="+mn-cs"/>
        </a:defRPr>
      </a:lvl2pPr>
      <a:lvl3pPr marL="844083" algn="l" defTabSz="844083" rtl="0" eaLnBrk="1" latinLnBrk="1" hangingPunct="1">
        <a:defRPr sz="1662" kern="1200">
          <a:solidFill>
            <a:schemeClr val="tx1"/>
          </a:solidFill>
          <a:latin typeface="+mn-lt"/>
          <a:ea typeface="+mn-ea"/>
          <a:cs typeface="+mn-cs"/>
        </a:defRPr>
      </a:lvl3pPr>
      <a:lvl4pPr marL="1266124" algn="l" defTabSz="844083" rtl="0" eaLnBrk="1" latinLnBrk="1" hangingPunct="1">
        <a:defRPr sz="1662" kern="1200">
          <a:solidFill>
            <a:schemeClr val="tx1"/>
          </a:solidFill>
          <a:latin typeface="+mn-lt"/>
          <a:ea typeface="+mn-ea"/>
          <a:cs typeface="+mn-cs"/>
        </a:defRPr>
      </a:lvl4pPr>
      <a:lvl5pPr marL="1688165" algn="l" defTabSz="844083" rtl="0" eaLnBrk="1" latinLnBrk="1" hangingPunct="1">
        <a:defRPr sz="1662" kern="1200">
          <a:solidFill>
            <a:schemeClr val="tx1"/>
          </a:solidFill>
          <a:latin typeface="+mn-lt"/>
          <a:ea typeface="+mn-ea"/>
          <a:cs typeface="+mn-cs"/>
        </a:defRPr>
      </a:lvl5pPr>
      <a:lvl6pPr marL="2110207" algn="l" defTabSz="844083" rtl="0" eaLnBrk="1" latinLnBrk="1" hangingPunct="1">
        <a:defRPr sz="1662" kern="1200">
          <a:solidFill>
            <a:schemeClr val="tx1"/>
          </a:solidFill>
          <a:latin typeface="+mn-lt"/>
          <a:ea typeface="+mn-ea"/>
          <a:cs typeface="+mn-cs"/>
        </a:defRPr>
      </a:lvl6pPr>
      <a:lvl7pPr marL="2532248" algn="l" defTabSz="844083" rtl="0" eaLnBrk="1" latinLnBrk="1" hangingPunct="1">
        <a:defRPr sz="1662" kern="1200">
          <a:solidFill>
            <a:schemeClr val="tx1"/>
          </a:solidFill>
          <a:latin typeface="+mn-lt"/>
          <a:ea typeface="+mn-ea"/>
          <a:cs typeface="+mn-cs"/>
        </a:defRPr>
      </a:lvl7pPr>
      <a:lvl8pPr marL="2954289" algn="l" defTabSz="844083" rtl="0" eaLnBrk="1" latinLnBrk="1" hangingPunct="1">
        <a:defRPr sz="1662" kern="1200">
          <a:solidFill>
            <a:schemeClr val="tx1"/>
          </a:solidFill>
          <a:latin typeface="+mn-lt"/>
          <a:ea typeface="+mn-ea"/>
          <a:cs typeface="+mn-cs"/>
        </a:defRPr>
      </a:lvl8pPr>
      <a:lvl9pPr marL="3376331" algn="l" defTabSz="844083" rtl="0" eaLnBrk="1" latinLnBrk="1"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 Id="rId5" Type="http://schemas.openxmlformats.org/officeDocument/2006/relationships/image" Target="../media/image40.emf"/><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emf"/><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_rels/slide6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21.emf"/></Relationships>
</file>

<file path=ppt/slides/_rels/slide7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eaLnBrk="0" latinLnBrk="0" hangingPunct="0"/>
            <a:r>
              <a:rPr lang="en-US" dirty="0" smtClean="0"/>
              <a:t>Background on Forecasting, Ratios and Drivers of Value</a:t>
            </a:r>
            <a:endParaRPr lang="en-US" dirty="0"/>
          </a:p>
        </p:txBody>
      </p:sp>
    </p:spTree>
    <p:extLst>
      <p:ext uri="{BB962C8B-B14F-4D97-AF65-F5344CB8AC3E}">
        <p14:creationId xmlns:p14="http://schemas.microsoft.com/office/powerpoint/2010/main" val="2257205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 Leverage</a:t>
            </a:r>
            <a:endParaRPr lang="en-US" dirty="0"/>
          </a:p>
        </p:txBody>
      </p:sp>
      <p:sp>
        <p:nvSpPr>
          <p:cNvPr id="3" name="Content Placeholder 2"/>
          <p:cNvSpPr>
            <a:spLocks noGrp="1"/>
          </p:cNvSpPr>
          <p:nvPr>
            <p:ph idx="1"/>
          </p:nvPr>
        </p:nvSpPr>
        <p:spPr>
          <a:xfrm>
            <a:off x="762000" y="1295400"/>
            <a:ext cx="7924800" cy="4648200"/>
          </a:xfrm>
        </p:spPr>
        <p:txBody>
          <a:bodyPr>
            <a:noAutofit/>
          </a:bodyPr>
          <a:lstStyle/>
          <a:p>
            <a:pPr latinLnBrk="0" hangingPunct="0"/>
            <a:r>
              <a:rPr lang="en-US" sz="2400" dirty="0" smtClean="0"/>
              <a:t>Definition: Fixed Expenses that do not vary with sales</a:t>
            </a:r>
          </a:p>
          <a:p>
            <a:pPr latinLnBrk="0" hangingPunct="0"/>
            <a:r>
              <a:rPr lang="en-US" sz="2400" dirty="0" smtClean="0"/>
              <a:t>Definition of Fixed and Variable Costs</a:t>
            </a:r>
          </a:p>
          <a:p>
            <a:pPr lvl="1" eaLnBrk="0" latinLnBrk="0" hangingPunct="0"/>
            <a:r>
              <a:rPr lang="en-US" sz="2000" dirty="0" smtClean="0"/>
              <a:t>Not in Financial Statements</a:t>
            </a:r>
          </a:p>
          <a:p>
            <a:pPr lvl="1" eaLnBrk="0" latinLnBrk="0" hangingPunct="0"/>
            <a:r>
              <a:rPr lang="en-US" sz="2000" dirty="0" smtClean="0"/>
              <a:t>COGS generally includes depreciation which is fixed</a:t>
            </a:r>
          </a:p>
          <a:p>
            <a:pPr lvl="1" eaLnBrk="0" latinLnBrk="0" hangingPunct="0"/>
            <a:r>
              <a:rPr lang="en-US" sz="2000" dirty="0" smtClean="0"/>
              <a:t>Administrative expenses are related to sales when many are fixed</a:t>
            </a:r>
          </a:p>
          <a:p>
            <a:pPr lvl="1" eaLnBrk="0" latinLnBrk="0" hangingPunct="0"/>
            <a:r>
              <a:rPr lang="en-US" sz="2000" dirty="0" smtClean="0"/>
              <a:t>Semi-fixed expenses that change after passage of time</a:t>
            </a:r>
          </a:p>
          <a:p>
            <a:pPr lvl="1" eaLnBrk="0" latinLnBrk="0" hangingPunct="0"/>
            <a:r>
              <a:rPr lang="en-US" sz="2000" dirty="0" smtClean="0"/>
              <a:t>Pension obligations and costs of employee reductions</a:t>
            </a:r>
          </a:p>
        </p:txBody>
      </p:sp>
      <p:sp>
        <p:nvSpPr>
          <p:cNvPr id="4" name="TextBox 3"/>
          <p:cNvSpPr txBox="1"/>
          <p:nvPr/>
        </p:nvSpPr>
        <p:spPr>
          <a:xfrm>
            <a:off x="3712029" y="4343162"/>
            <a:ext cx="5003376" cy="1600438"/>
          </a:xfrm>
          <a:prstGeom prst="rect">
            <a:avLst/>
          </a:prstGeom>
          <a:solidFill>
            <a:srgbClr val="FFFF00"/>
          </a:solidFill>
        </p:spPr>
        <p:txBody>
          <a:bodyPr wrap="square" rtlCol="0">
            <a:spAutoFit/>
          </a:bodyPr>
          <a:lstStyle/>
          <a:p>
            <a:pPr algn="l"/>
            <a:r>
              <a:rPr lang="en-US" sz="1400" dirty="0" smtClean="0"/>
              <a:t>Exercise:</a:t>
            </a:r>
            <a:endParaRPr lang="en-US" sz="1400" dirty="0"/>
          </a:p>
          <a:p>
            <a:pPr algn="l"/>
            <a:r>
              <a:rPr lang="en-US" sz="1400" dirty="0" smtClean="0"/>
              <a:t>Analysis </a:t>
            </a:r>
            <a:r>
              <a:rPr lang="en-US" sz="1400" dirty="0"/>
              <a:t>of Fixed and Variable Expenses</a:t>
            </a:r>
          </a:p>
          <a:p>
            <a:pPr lvl="1" algn="l"/>
            <a:r>
              <a:rPr lang="en-US" sz="1400" dirty="0"/>
              <a:t>Open a Financial Statement File</a:t>
            </a:r>
          </a:p>
          <a:p>
            <a:pPr lvl="1" algn="l"/>
            <a:r>
              <a:rPr lang="en-US" sz="1400" dirty="0"/>
              <a:t>Use F11 to make graph of revenues and operating expenses</a:t>
            </a:r>
          </a:p>
          <a:p>
            <a:pPr lvl="1" algn="l"/>
            <a:r>
              <a:rPr lang="en-US" sz="1400" dirty="0"/>
              <a:t>Remove title and create scatter plot</a:t>
            </a:r>
          </a:p>
          <a:p>
            <a:pPr algn="l"/>
            <a:endParaRPr lang="en-US" sz="1400" dirty="0"/>
          </a:p>
        </p:txBody>
      </p:sp>
      <p:sp>
        <p:nvSpPr>
          <p:cNvPr id="5" name="Slide Number Placeholder 4"/>
          <p:cNvSpPr>
            <a:spLocks noGrp="1"/>
          </p:cNvSpPr>
          <p:nvPr>
            <p:ph type="sldNum" sz="quarter" idx="12"/>
          </p:nvPr>
        </p:nvSpPr>
        <p:spPr/>
        <p:txBody>
          <a:bodyPr/>
          <a:lstStyle/>
          <a:p>
            <a:fld id="{0C3A1854-6B63-4059-B360-A3C4972BF0FC}" type="slidenum">
              <a:rPr lang="ko-KR" altLang="en-US" smtClean="0"/>
              <a:pPr/>
              <a:t>10</a:t>
            </a:fld>
            <a:endParaRPr lang="ko-KR" altLang="en-US"/>
          </a:p>
        </p:txBody>
      </p:sp>
    </p:spTree>
    <p:extLst>
      <p:ext uri="{BB962C8B-B14F-4D97-AF65-F5344CB8AC3E}">
        <p14:creationId xmlns:p14="http://schemas.microsoft.com/office/powerpoint/2010/main" val="2665302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844083" rtl="0" latinLnBrk="1">
              <a:spcBef>
                <a:spcPct val="0"/>
              </a:spcBef>
            </a:pPr>
            <a:r>
              <a:rPr lang="en-GB" sz="2700" kern="1200" dirty="0">
                <a:solidFill>
                  <a:schemeClr val="tx1"/>
                </a:solidFill>
                <a:latin typeface="Franklin Gothic Demi" pitchFamily="34" charset="0"/>
                <a:ea typeface="+mj-ea"/>
                <a:cs typeface="Times New Roman" pitchFamily="18" charset="0"/>
              </a:rPr>
              <a:t>Limited use of liquidity ratios in long-term loans</a:t>
            </a:r>
            <a:endParaRPr lang="en-US" sz="2700" kern="1200" dirty="0">
              <a:solidFill>
                <a:schemeClr val="tx1"/>
              </a:solidFill>
              <a:latin typeface="Franklin Gothic Demi" pitchFamily="34" charset="0"/>
              <a:ea typeface="+mj-ea"/>
              <a:cs typeface="Times New Roman" pitchFamily="18" charset="0"/>
            </a:endParaRPr>
          </a:p>
        </p:txBody>
      </p:sp>
      <p:sp>
        <p:nvSpPr>
          <p:cNvPr id="3" name="Content Placeholder 2"/>
          <p:cNvSpPr>
            <a:spLocks noGrp="1"/>
          </p:cNvSpPr>
          <p:nvPr>
            <p:ph idx="1"/>
          </p:nvPr>
        </p:nvSpPr>
        <p:spPr/>
        <p:txBody>
          <a:bodyPr/>
          <a:lstStyle/>
          <a:p>
            <a:r>
              <a:rPr lang="en-US" dirty="0" smtClean="0"/>
              <a:t>Accounts Receivable in different industries such as telecom</a:t>
            </a:r>
          </a:p>
          <a:p>
            <a:r>
              <a:rPr lang="en-US" dirty="0" smtClean="0"/>
              <a:t>Valuation of inventories</a:t>
            </a:r>
          </a:p>
          <a:p>
            <a:r>
              <a:rPr lang="en-US" dirty="0" smtClean="0"/>
              <a:t>Cash and need for debt</a:t>
            </a:r>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100</a:t>
            </a:fld>
            <a:endParaRPr lang="ko-KR" altLang="en-US"/>
          </a:p>
        </p:txBody>
      </p:sp>
    </p:spTree>
    <p:extLst>
      <p:ext uri="{BB962C8B-B14F-4D97-AF65-F5344CB8AC3E}">
        <p14:creationId xmlns:p14="http://schemas.microsoft.com/office/powerpoint/2010/main" val="2992352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defTabSz="844083" rtl="0" latinLnBrk="1">
              <a:spcBef>
                <a:spcPct val="0"/>
              </a:spcBef>
            </a:pPr>
            <a:r>
              <a:rPr lang="en-GB" sz="2700" kern="1200" dirty="0">
                <a:solidFill>
                  <a:schemeClr val="tx1"/>
                </a:solidFill>
                <a:latin typeface="Franklin Gothic Demi" pitchFamily="34" charset="0"/>
                <a:ea typeface="+mj-ea"/>
                <a:cs typeface="Times New Roman" pitchFamily="18" charset="0"/>
              </a:rPr>
              <a:t>Problems with Debt to EBITDA </a:t>
            </a:r>
            <a:r>
              <a:rPr lang="en-US" sz="2700" kern="1200" dirty="0">
                <a:solidFill>
                  <a:schemeClr val="tx1"/>
                </a:solidFill>
                <a:latin typeface="Franklin Gothic Demi" pitchFamily="34" charset="0"/>
                <a:ea typeface="+mj-ea"/>
                <a:cs typeface="Times New Roman" pitchFamily="18" charset="0"/>
              </a:rPr>
              <a:t/>
            </a:r>
            <a:br>
              <a:rPr lang="en-US" sz="2700" kern="1200" dirty="0">
                <a:solidFill>
                  <a:schemeClr val="tx1"/>
                </a:solidFill>
                <a:latin typeface="Franklin Gothic Demi" pitchFamily="34" charset="0"/>
                <a:ea typeface="+mj-ea"/>
                <a:cs typeface="Times New Roman" pitchFamily="18" charset="0"/>
              </a:rPr>
            </a:br>
            <a:endParaRPr lang="en-US" sz="2700" kern="1200" dirty="0">
              <a:solidFill>
                <a:schemeClr val="tx1"/>
              </a:solidFill>
              <a:latin typeface="Franklin Gothic Demi" pitchFamily="34" charset="0"/>
              <a:ea typeface="+mj-ea"/>
              <a:cs typeface="Times New Roman" pitchFamily="18" charset="0"/>
            </a:endParaRPr>
          </a:p>
        </p:txBody>
      </p:sp>
      <p:sp>
        <p:nvSpPr>
          <p:cNvPr id="3" name="Content Placeholder 2"/>
          <p:cNvSpPr>
            <a:spLocks noGrp="1"/>
          </p:cNvSpPr>
          <p:nvPr>
            <p:ph idx="1"/>
          </p:nvPr>
        </p:nvSpPr>
        <p:spPr/>
        <p:txBody>
          <a:bodyPr/>
          <a:lstStyle/>
          <a:p>
            <a:r>
              <a:rPr lang="en-US" dirty="0" smtClean="0"/>
              <a:t>Variation in EBITDA</a:t>
            </a:r>
          </a:p>
          <a:p>
            <a:r>
              <a:rPr lang="en-US" dirty="0" smtClean="0"/>
              <a:t>Accounting for Asset Life</a:t>
            </a:r>
          </a:p>
          <a:p>
            <a:r>
              <a:rPr lang="en-US" dirty="0" smtClean="0"/>
              <a:t>Reflecting Maintenance capital expenditures</a:t>
            </a:r>
          </a:p>
          <a:p>
            <a:r>
              <a:rPr lang="en-US" dirty="0" smtClean="0"/>
              <a:t>Measuring Interest Expense</a:t>
            </a:r>
          </a:p>
          <a:p>
            <a:r>
              <a:rPr lang="en-US" dirty="0" smtClean="0"/>
              <a:t>Case Study: Chesapake Energy</a:t>
            </a:r>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101</a:t>
            </a:fld>
            <a:endParaRPr lang="ko-KR" altLang="en-US"/>
          </a:p>
        </p:txBody>
      </p:sp>
    </p:spTree>
    <p:extLst>
      <p:ext uri="{BB962C8B-B14F-4D97-AF65-F5344CB8AC3E}">
        <p14:creationId xmlns:p14="http://schemas.microsoft.com/office/powerpoint/2010/main" val="4208997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r>
              <a:rPr lang="en-GB" sz="3000" kern="1200" dirty="0">
                <a:solidFill>
                  <a:schemeClr val="tx1"/>
                </a:solidFill>
                <a:latin typeface="Franklin Gothic Demi" pitchFamily="34" charset="0"/>
                <a:ea typeface="+mj-ea"/>
                <a:cs typeface="Times New Roman" pitchFamily="18" charset="0"/>
              </a:rPr>
              <a:t>Problems with Interest Coverage and Repayment of</a:t>
            </a:r>
            <a:r>
              <a:rPr lang="en-GB" dirty="0"/>
              <a:t> </a:t>
            </a:r>
            <a:r>
              <a:rPr lang="en-GB" sz="3000" kern="1200" dirty="0">
                <a:solidFill>
                  <a:schemeClr val="tx1"/>
                </a:solidFill>
                <a:latin typeface="Franklin Gothic Demi" pitchFamily="34" charset="0"/>
                <a:ea typeface="+mj-ea"/>
                <a:cs typeface="Times New Roman" pitchFamily="18" charset="0"/>
              </a:rPr>
              <a:t>Debt</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Directly measures acceptable variation in EBITDA</a:t>
            </a:r>
          </a:p>
          <a:p>
            <a:r>
              <a:rPr lang="en-US" dirty="0" smtClean="0"/>
              <a:t>If the lifetime of assets is 5-years, must somehow account for the repayment over the lifetime of assets</a:t>
            </a:r>
          </a:p>
          <a:p>
            <a:r>
              <a:rPr lang="en-US" dirty="0" smtClean="0"/>
              <a:t>Use of LLCR and PLCR in project finance</a:t>
            </a:r>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102</a:t>
            </a:fld>
            <a:endParaRPr lang="ko-KR" altLang="en-US"/>
          </a:p>
        </p:txBody>
      </p:sp>
    </p:spTree>
    <p:extLst>
      <p:ext uri="{BB962C8B-B14F-4D97-AF65-F5344CB8AC3E}">
        <p14:creationId xmlns:p14="http://schemas.microsoft.com/office/powerpoint/2010/main" val="2533486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 of Different Ratios in Different Circumstances</a:t>
            </a:r>
            <a:endParaRPr lang="en-US" dirty="0"/>
          </a:p>
        </p:txBody>
      </p:sp>
      <p:sp>
        <p:nvSpPr>
          <p:cNvPr id="3" name="Content Placeholder 2"/>
          <p:cNvSpPr>
            <a:spLocks noGrp="1"/>
          </p:cNvSpPr>
          <p:nvPr>
            <p:ph idx="1"/>
          </p:nvPr>
        </p:nvSpPr>
        <p:spPr/>
        <p:txBody>
          <a:bodyPr>
            <a:normAutofit lnSpcReduction="10000"/>
          </a:bodyPr>
          <a:lstStyle/>
          <a:p>
            <a:r>
              <a:rPr lang="en-GB" dirty="0" smtClean="0"/>
              <a:t>Explain why different ratios are typically applied:</a:t>
            </a:r>
          </a:p>
          <a:p>
            <a:pPr lvl="1"/>
            <a:r>
              <a:rPr lang="en-GB" dirty="0" smtClean="0"/>
              <a:t>DSCR </a:t>
            </a:r>
            <a:r>
              <a:rPr lang="en-GB" dirty="0"/>
              <a:t>and LLCR in Project Finance with </a:t>
            </a:r>
            <a:r>
              <a:rPr lang="en-GB" dirty="0" smtClean="0"/>
              <a:t>Contracts</a:t>
            </a:r>
          </a:p>
          <a:p>
            <a:pPr lvl="2"/>
            <a:r>
              <a:rPr lang="en-GB" dirty="0" smtClean="0"/>
              <a:t>Break even cash flow</a:t>
            </a:r>
          </a:p>
          <a:p>
            <a:pPr lvl="2"/>
            <a:r>
              <a:rPr lang="en-GB" dirty="0" smtClean="0"/>
              <a:t>Toll road cash flow patterns</a:t>
            </a:r>
            <a:endParaRPr lang="en-US" dirty="0"/>
          </a:p>
          <a:p>
            <a:pPr lvl="1"/>
            <a:r>
              <a:rPr lang="en-GB" dirty="0"/>
              <a:t>PLCR in Project Finance In Resource </a:t>
            </a:r>
            <a:r>
              <a:rPr lang="en-GB" dirty="0" smtClean="0"/>
              <a:t>Projects</a:t>
            </a:r>
          </a:p>
          <a:p>
            <a:pPr lvl="2"/>
            <a:r>
              <a:rPr lang="en-GB" dirty="0" smtClean="0"/>
              <a:t>Break-even commodity price over reserve life</a:t>
            </a:r>
            <a:endParaRPr lang="en-US" dirty="0"/>
          </a:p>
          <a:p>
            <a:pPr lvl="1"/>
            <a:r>
              <a:rPr lang="en-GB" dirty="0"/>
              <a:t>Debt to EBITDA in Leverage </a:t>
            </a:r>
            <a:r>
              <a:rPr lang="en-GB" dirty="0" smtClean="0"/>
              <a:t>Buyouts</a:t>
            </a:r>
          </a:p>
          <a:p>
            <a:pPr lvl="2"/>
            <a:r>
              <a:rPr lang="en-GB" dirty="0" smtClean="0"/>
              <a:t>Relates to EV/EBITDA</a:t>
            </a:r>
            <a:endParaRPr lang="en-US" dirty="0"/>
          </a:p>
          <a:p>
            <a:pPr lvl="1"/>
            <a:r>
              <a:rPr lang="en-GB" dirty="0"/>
              <a:t>Debt to Capital in Stable Industries with Market Based Asset Value</a:t>
            </a:r>
            <a:endParaRPr lang="en-US" dirty="0"/>
          </a:p>
          <a:p>
            <a:pPr lvl="1"/>
            <a:r>
              <a:rPr lang="en-GB" dirty="0" smtClean="0"/>
              <a:t>Interest </a:t>
            </a:r>
            <a:r>
              <a:rPr lang="en-GB" dirty="0"/>
              <a:t>Coverage in Highly Levered Transactions with Cash Sweep</a:t>
            </a:r>
            <a:endParaRPr lang="en-US" dirty="0"/>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103</a:t>
            </a:fld>
            <a:endParaRPr lang="ko-KR" altLang="en-US"/>
          </a:p>
        </p:txBody>
      </p:sp>
    </p:spTree>
    <p:extLst>
      <p:ext uri="{BB962C8B-B14F-4D97-AF65-F5344CB8AC3E}">
        <p14:creationId xmlns:p14="http://schemas.microsoft.com/office/powerpoint/2010/main" val="2253517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Items that Distort Financial Ratios</a:t>
            </a:r>
            <a:endParaRPr lang="en-US" dirty="0"/>
          </a:p>
        </p:txBody>
      </p:sp>
      <p:sp>
        <p:nvSpPr>
          <p:cNvPr id="3" name="Content Placeholder 2"/>
          <p:cNvSpPr>
            <a:spLocks noGrp="1"/>
          </p:cNvSpPr>
          <p:nvPr>
            <p:ph idx="1"/>
          </p:nvPr>
        </p:nvSpPr>
        <p:spPr/>
        <p:txBody>
          <a:bodyPr/>
          <a:lstStyle/>
          <a:p>
            <a:pPr lvl="0"/>
            <a:r>
              <a:rPr lang="en-GB" dirty="0"/>
              <a:t>Issues that Distort Financial Ratios</a:t>
            </a:r>
            <a:endParaRPr lang="en-US" dirty="0"/>
          </a:p>
          <a:p>
            <a:pPr lvl="1"/>
            <a:r>
              <a:rPr lang="en-GB" dirty="0"/>
              <a:t>Goodwill in Merger Transaction</a:t>
            </a:r>
            <a:endParaRPr lang="en-US" dirty="0"/>
          </a:p>
          <a:p>
            <a:pPr lvl="1"/>
            <a:r>
              <a:rPr lang="en-GB" dirty="0"/>
              <a:t>Share Valuation in Exchange Transaction</a:t>
            </a:r>
            <a:endParaRPr lang="en-US" dirty="0"/>
          </a:p>
          <a:p>
            <a:pPr lvl="1"/>
            <a:r>
              <a:rPr lang="en-GB" dirty="0"/>
              <a:t>Maintenance Expenditures in Debt to EBITDA</a:t>
            </a:r>
            <a:endParaRPr lang="en-US" dirty="0"/>
          </a:p>
          <a:p>
            <a:pPr lvl="1"/>
            <a:r>
              <a:rPr lang="en-GB" dirty="0"/>
              <a:t>Asset Impairment for Debt to Capital</a:t>
            </a:r>
            <a:endParaRPr lang="en-US" dirty="0"/>
          </a:p>
          <a:p>
            <a:pPr lvl="1"/>
            <a:r>
              <a:rPr lang="en-GB" dirty="0"/>
              <a:t>Re-structuring Charges</a:t>
            </a:r>
            <a:endParaRPr lang="en-US" dirty="0"/>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104</a:t>
            </a:fld>
            <a:endParaRPr lang="ko-KR" altLang="en-US"/>
          </a:p>
        </p:txBody>
      </p:sp>
    </p:spTree>
    <p:extLst>
      <p:ext uri="{BB962C8B-B14F-4D97-AF65-F5344CB8AC3E}">
        <p14:creationId xmlns:p14="http://schemas.microsoft.com/office/powerpoint/2010/main" val="256381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eaLnBrk="0" latinLnBrk="0" hangingPunct="0"/>
            <a:r>
              <a:rPr lang="en-US" dirty="0" smtClean="0"/>
              <a:t>Analyzing </a:t>
            </a:r>
            <a:r>
              <a:rPr lang="en-US" dirty="0"/>
              <a:t>Statement of Other Comprehensive Income</a:t>
            </a:r>
          </a:p>
        </p:txBody>
      </p:sp>
    </p:spTree>
    <p:extLst>
      <p:ext uri="{BB962C8B-B14F-4D97-AF65-F5344CB8AC3E}">
        <p14:creationId xmlns:p14="http://schemas.microsoft.com/office/powerpoint/2010/main" val="4277358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Valuation of Derivatives</a:t>
            </a:r>
            <a:endParaRPr lang="en-US" dirty="0"/>
          </a:p>
        </p:txBody>
      </p:sp>
      <p:sp>
        <p:nvSpPr>
          <p:cNvPr id="3" name="Content Placeholder 2"/>
          <p:cNvSpPr>
            <a:spLocks noGrp="1"/>
          </p:cNvSpPr>
          <p:nvPr>
            <p:ph idx="1"/>
          </p:nvPr>
        </p:nvSpPr>
        <p:spPr/>
        <p:txBody>
          <a:bodyPr>
            <a:normAutofit lnSpcReduction="10000"/>
          </a:bodyPr>
          <a:lstStyle/>
          <a:p>
            <a:r>
              <a:rPr lang="en-GB" dirty="0" smtClean="0"/>
              <a:t>Example </a:t>
            </a:r>
            <a:r>
              <a:rPr lang="en-GB" dirty="0"/>
              <a:t>of Forward </a:t>
            </a:r>
            <a:r>
              <a:rPr lang="en-GB" dirty="0" smtClean="0"/>
              <a:t>Contract</a:t>
            </a:r>
          </a:p>
          <a:p>
            <a:pPr lvl="1"/>
            <a:r>
              <a:rPr lang="en-GB" dirty="0" smtClean="0"/>
              <a:t>Example of Oil Price Contract</a:t>
            </a:r>
          </a:p>
          <a:p>
            <a:pPr lvl="1"/>
            <a:r>
              <a:rPr lang="en-GB" dirty="0" smtClean="0"/>
              <a:t>Term and Futures Price</a:t>
            </a:r>
          </a:p>
          <a:p>
            <a:pPr lvl="1"/>
            <a:r>
              <a:rPr lang="en-GB" dirty="0" smtClean="0"/>
              <a:t>Valuation when Forward Price Changes over Time</a:t>
            </a:r>
            <a:endParaRPr lang="en-US" dirty="0"/>
          </a:p>
          <a:p>
            <a:r>
              <a:rPr lang="en-GB" dirty="0"/>
              <a:t>Example of Interest </a:t>
            </a:r>
            <a:r>
              <a:rPr lang="en-GB" dirty="0" smtClean="0"/>
              <a:t>Rates</a:t>
            </a:r>
          </a:p>
          <a:p>
            <a:pPr lvl="1"/>
            <a:r>
              <a:rPr lang="en-GB" dirty="0" smtClean="0"/>
              <a:t>Valuation of Debt with Changing Interest Rates</a:t>
            </a:r>
          </a:p>
          <a:p>
            <a:pPr lvl="1"/>
            <a:r>
              <a:rPr lang="en-GB" dirty="0" smtClean="0"/>
              <a:t>Valuation of Interest Rate Swap</a:t>
            </a:r>
            <a:endParaRPr lang="en-US" dirty="0"/>
          </a:p>
          <a:p>
            <a:r>
              <a:rPr lang="en-GB" dirty="0"/>
              <a:t>Example of </a:t>
            </a:r>
            <a:r>
              <a:rPr lang="en-GB" dirty="0" smtClean="0"/>
              <a:t>Option</a:t>
            </a:r>
          </a:p>
          <a:p>
            <a:pPr lvl="1"/>
            <a:r>
              <a:rPr lang="en-GB" dirty="0" smtClean="0"/>
              <a:t>Using the Black Sholes Model</a:t>
            </a:r>
          </a:p>
          <a:p>
            <a:pPr lvl="1"/>
            <a:r>
              <a:rPr lang="en-GB" dirty="0" smtClean="0"/>
              <a:t>Valuation of Band of Oil Prices</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106</a:t>
            </a:fld>
            <a:endParaRPr lang="ko-KR" altLang="en-US"/>
          </a:p>
        </p:txBody>
      </p:sp>
    </p:spTree>
    <p:extLst>
      <p:ext uri="{BB962C8B-B14F-4D97-AF65-F5344CB8AC3E}">
        <p14:creationId xmlns:p14="http://schemas.microsoft.com/office/powerpoint/2010/main" val="40606880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for Changes in Value of Derivatives</a:t>
            </a:r>
            <a:endParaRPr lang="en-US" dirty="0"/>
          </a:p>
        </p:txBody>
      </p:sp>
      <p:sp>
        <p:nvSpPr>
          <p:cNvPr id="3" name="Content Placeholder 2"/>
          <p:cNvSpPr>
            <a:spLocks noGrp="1"/>
          </p:cNvSpPr>
          <p:nvPr>
            <p:ph idx="1"/>
          </p:nvPr>
        </p:nvSpPr>
        <p:spPr/>
        <p:txBody>
          <a:bodyPr/>
          <a:lstStyle/>
          <a:p>
            <a:pPr lvl="0"/>
            <a:r>
              <a:rPr lang="en-GB" dirty="0" smtClean="0"/>
              <a:t>Hedge Accounting versus Direct </a:t>
            </a:r>
            <a:endParaRPr lang="en-US" dirty="0"/>
          </a:p>
          <a:p>
            <a:pPr lvl="1"/>
            <a:r>
              <a:rPr lang="en-GB" dirty="0" smtClean="0"/>
              <a:t>No effect on income statement if hedge accounting</a:t>
            </a:r>
          </a:p>
          <a:p>
            <a:pPr lvl="2"/>
            <a:r>
              <a:rPr lang="en-GB" dirty="0" smtClean="0"/>
              <a:t>Example of oil price hedge</a:t>
            </a:r>
          </a:p>
          <a:p>
            <a:pPr lvl="1"/>
            <a:r>
              <a:rPr lang="en-GB" dirty="0" smtClean="0"/>
              <a:t>Gains in value in profit and loss</a:t>
            </a:r>
          </a:p>
          <a:p>
            <a:pPr lvl="2"/>
            <a:r>
              <a:rPr lang="en-GB" dirty="0" smtClean="0"/>
              <a:t>Should or should not be in be in EBITDA?</a:t>
            </a:r>
            <a:endParaRPr lang="en-US" dirty="0"/>
          </a:p>
          <a:p>
            <a:pPr lvl="1"/>
            <a:r>
              <a:rPr lang="en-GB" dirty="0" smtClean="0"/>
              <a:t>Effects of income and investment on </a:t>
            </a:r>
          </a:p>
          <a:p>
            <a:pPr lvl="2"/>
            <a:r>
              <a:rPr lang="en-GB" dirty="0" smtClean="0"/>
              <a:t>ROIC</a:t>
            </a:r>
          </a:p>
          <a:p>
            <a:pPr lvl="2"/>
            <a:r>
              <a:rPr lang="en-GB" dirty="0" smtClean="0"/>
              <a:t>Debt to Capital</a:t>
            </a:r>
          </a:p>
          <a:p>
            <a:pPr lvl="2"/>
            <a:r>
              <a:rPr lang="en-GB" dirty="0" smtClean="0"/>
              <a:t>Debt to EBITDA</a:t>
            </a:r>
            <a:endParaRPr lang="en-US" dirty="0"/>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107</a:t>
            </a:fld>
            <a:endParaRPr lang="ko-KR" altLang="en-US"/>
          </a:p>
        </p:txBody>
      </p:sp>
    </p:spTree>
    <p:extLst>
      <p:ext uri="{BB962C8B-B14F-4D97-AF65-F5344CB8AC3E}">
        <p14:creationId xmlns:p14="http://schemas.microsoft.com/office/powerpoint/2010/main" val="967471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Unrealized gains or losses on </a:t>
            </a:r>
            <a:r>
              <a:rPr lang="en-US" dirty="0" smtClean="0"/>
              <a:t>derivatives (S&amp;P)</a:t>
            </a:r>
            <a:endParaRPr lang="en-US" dirty="0"/>
          </a:p>
        </p:txBody>
      </p:sp>
      <p:sp>
        <p:nvSpPr>
          <p:cNvPr id="3" name="Content Placeholder 2"/>
          <p:cNvSpPr>
            <a:spLocks noGrp="1"/>
          </p:cNvSpPr>
          <p:nvPr>
            <p:ph idx="1"/>
          </p:nvPr>
        </p:nvSpPr>
        <p:spPr/>
        <p:txBody>
          <a:bodyPr>
            <a:normAutofit fontScale="77500" lnSpcReduction="20000"/>
          </a:bodyPr>
          <a:lstStyle/>
          <a:p>
            <a:pPr latinLnBrk="0" hangingPunct="0"/>
            <a:r>
              <a:rPr lang="en-US" dirty="0" smtClean="0"/>
              <a:t>If </a:t>
            </a:r>
            <a:r>
              <a:rPr lang="en-US" dirty="0"/>
              <a:t>a company has not achieved the requirements of technical </a:t>
            </a:r>
            <a:r>
              <a:rPr lang="en-US" dirty="0" smtClean="0"/>
              <a:t>hedge accounting </a:t>
            </a:r>
            <a:r>
              <a:rPr lang="en-US" dirty="0"/>
              <a:t>(even though an effective economic hedge may exist), it reports all mark-to-market gains or losses </a:t>
            </a:r>
            <a:r>
              <a:rPr lang="en-US" dirty="0" smtClean="0"/>
              <a:t>related to </a:t>
            </a:r>
            <a:r>
              <a:rPr lang="en-US" dirty="0"/>
              <a:t>the fair-valuing of derivative contracts in the income statement. </a:t>
            </a:r>
            <a:endParaRPr lang="en-US" dirty="0" smtClean="0"/>
          </a:p>
          <a:p>
            <a:pPr latinLnBrk="0" hangingPunct="0"/>
            <a:r>
              <a:rPr lang="en-US" dirty="0" smtClean="0"/>
              <a:t>Although </a:t>
            </a:r>
            <a:r>
              <a:rPr lang="en-US" dirty="0"/>
              <a:t>the nature of the underlying activity </a:t>
            </a:r>
            <a:r>
              <a:rPr lang="en-US" dirty="0" smtClean="0"/>
              <a:t>is often </a:t>
            </a:r>
            <a:r>
              <a:rPr lang="en-US" dirty="0"/>
              <a:t>integral to EBITDA, FFO, or both, using mark-to-market accounting can distort these metrics because </a:t>
            </a:r>
            <a:r>
              <a:rPr lang="en-US" dirty="0" smtClean="0"/>
              <a:t>the derivative </a:t>
            </a:r>
            <a:r>
              <a:rPr lang="en-US" dirty="0"/>
              <a:t>contract may be used to hedge several future </a:t>
            </a:r>
            <a:r>
              <a:rPr lang="en-US" dirty="0" smtClean="0"/>
              <a:t>periods. </a:t>
            </a:r>
            <a:r>
              <a:rPr lang="en-US" dirty="0"/>
              <a:t>Therefore, when we have sufficient information, </a:t>
            </a:r>
            <a:r>
              <a:rPr lang="en-US" b="1" i="1" dirty="0"/>
              <a:t>we exclude the unrealized gains or losses not related to </a:t>
            </a:r>
            <a:r>
              <a:rPr lang="en-US" b="1" i="1" dirty="0" smtClean="0"/>
              <a:t>current-year activity</a:t>
            </a:r>
            <a:r>
              <a:rPr lang="en-US" dirty="0"/>
              <a:t>, so that the income statement represents the economic hedge position achieved in the current financial </a:t>
            </a:r>
            <a:r>
              <a:rPr lang="en-US" dirty="0" smtClean="0"/>
              <a:t>year (that </a:t>
            </a:r>
            <a:r>
              <a:rPr lang="en-US" dirty="0"/>
              <a:t>is, as if hedge accounting had been used). </a:t>
            </a:r>
            <a:endParaRPr lang="en-US" dirty="0" smtClean="0"/>
          </a:p>
          <a:p>
            <a:pPr latinLnBrk="0" hangingPunct="0"/>
            <a:r>
              <a:rPr lang="en-US" dirty="0" smtClean="0"/>
              <a:t>This </a:t>
            </a:r>
            <a:r>
              <a:rPr lang="en-US" dirty="0"/>
              <a:t>adjustment is common in the utilities and oil and gas sectors</a:t>
            </a:r>
            <a:r>
              <a:rPr lang="en-US" dirty="0" smtClean="0"/>
              <a:t>. This means that hedge accounting does not result in EBITDA being affected by the hedges.</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108</a:t>
            </a:fld>
            <a:endParaRPr lang="ko-KR" altLang="en-US"/>
          </a:p>
        </p:txBody>
      </p:sp>
    </p:spTree>
    <p:extLst>
      <p:ext uri="{BB962C8B-B14F-4D97-AF65-F5344CB8AC3E}">
        <p14:creationId xmlns:p14="http://schemas.microsoft.com/office/powerpoint/2010/main" val="3798084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Case Study of Problems with Derivatives – Constellation Energy </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109</a:t>
            </a:fld>
            <a:endParaRPr lang="ko-KR" altLang="en-US"/>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28597" y="1600200"/>
            <a:ext cx="2836418" cy="1925286"/>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406" y="3962400"/>
            <a:ext cx="2590800" cy="1905001"/>
          </a:xfrm>
          <a:prstGeom prst="rect">
            <a:avLst/>
          </a:prstGeom>
          <a:noFill/>
          <a:ln>
            <a:noFill/>
          </a:ln>
        </p:spPr>
      </p:pic>
      <p:pic>
        <p:nvPicPr>
          <p:cNvPr id="7" name="Picture 6"/>
          <p:cNvPicPr/>
          <p:nvPr/>
        </p:nvPicPr>
        <p:blipFill>
          <a:blip r:embed="rId4"/>
          <a:stretch>
            <a:fillRect/>
          </a:stretch>
        </p:blipFill>
        <p:spPr>
          <a:xfrm>
            <a:off x="3657600" y="1600200"/>
            <a:ext cx="4724400" cy="2133600"/>
          </a:xfrm>
          <a:prstGeom prst="rect">
            <a:avLst/>
          </a:prstGeom>
        </p:spPr>
      </p:pic>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57600" y="4061936"/>
            <a:ext cx="4724400" cy="1957864"/>
          </a:xfrm>
          <a:prstGeom prst="rect">
            <a:avLst/>
          </a:prstGeom>
          <a:noFill/>
          <a:ln>
            <a:noFill/>
          </a:ln>
          <a:extLst/>
        </p:spPr>
      </p:pic>
    </p:spTree>
    <p:extLst>
      <p:ext uri="{BB962C8B-B14F-4D97-AF65-F5344CB8AC3E}">
        <p14:creationId xmlns:p14="http://schemas.microsoft.com/office/powerpoint/2010/main" val="3003289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Investment to Maintain Cash Flow and Profits</a:t>
            </a:r>
            <a:endParaRPr lang="en-US" dirty="0"/>
          </a:p>
        </p:txBody>
      </p:sp>
      <p:sp>
        <p:nvSpPr>
          <p:cNvPr id="3" name="Content Placeholder 2"/>
          <p:cNvSpPr>
            <a:spLocks noGrp="1"/>
          </p:cNvSpPr>
          <p:nvPr>
            <p:ph idx="1"/>
          </p:nvPr>
        </p:nvSpPr>
        <p:spPr/>
        <p:txBody>
          <a:bodyPr>
            <a:normAutofit fontScale="92500" lnSpcReduction="10000"/>
          </a:bodyPr>
          <a:lstStyle/>
          <a:p>
            <a:pPr latinLnBrk="0" hangingPunct="0"/>
            <a:r>
              <a:rPr lang="en-US" dirty="0" smtClean="0"/>
              <a:t>To generate profits or cash flow, just about everything requires some level of investment:</a:t>
            </a:r>
          </a:p>
          <a:p>
            <a:pPr lvl="1" eaLnBrk="0" latinLnBrk="0" hangingPunct="0"/>
            <a:r>
              <a:rPr lang="en-US" dirty="0" smtClean="0"/>
              <a:t>Personal: Invest in education</a:t>
            </a:r>
          </a:p>
          <a:p>
            <a:pPr lvl="1" eaLnBrk="0" latinLnBrk="0" hangingPunct="0"/>
            <a:r>
              <a:rPr lang="en-US" dirty="0" smtClean="0"/>
              <a:t>High Tech: Invest in research and investment</a:t>
            </a:r>
          </a:p>
          <a:p>
            <a:pPr lvl="1" eaLnBrk="0" latinLnBrk="0" hangingPunct="0"/>
            <a:r>
              <a:rPr lang="en-US" dirty="0" smtClean="0"/>
              <a:t>Start-up: Invest in marketing and service or product</a:t>
            </a:r>
          </a:p>
          <a:p>
            <a:pPr lvl="1" eaLnBrk="0" latinLnBrk="0" hangingPunct="0"/>
            <a:r>
              <a:rPr lang="en-US" dirty="0" smtClean="0"/>
              <a:t>Telecom: Invest in acquisitions and licenses</a:t>
            </a:r>
          </a:p>
          <a:p>
            <a:pPr lvl="1" eaLnBrk="0" latinLnBrk="0" hangingPunct="0"/>
            <a:r>
              <a:rPr lang="en-US" dirty="0" smtClean="0"/>
              <a:t>Retailing or Trading: Invest in Inventories</a:t>
            </a:r>
          </a:p>
          <a:p>
            <a:pPr lvl="1" eaLnBrk="0" latinLnBrk="0" hangingPunct="0"/>
            <a:r>
              <a:rPr lang="en-US" dirty="0" smtClean="0"/>
              <a:t>Banking: Invest in Loans</a:t>
            </a:r>
          </a:p>
          <a:p>
            <a:pPr lvl="1" eaLnBrk="0" latinLnBrk="0" hangingPunct="0"/>
            <a:r>
              <a:rPr lang="en-US" dirty="0" smtClean="0"/>
              <a:t>Manufacturing: Invest in Capital Expenditures</a:t>
            </a:r>
          </a:p>
          <a:p>
            <a:pPr latinLnBrk="0" hangingPunct="0"/>
            <a:r>
              <a:rPr lang="en-US" dirty="0" smtClean="0"/>
              <a:t>If a company stops investing or makes bad investment decisions, or pays too much for investments, it will have problems in the future</a:t>
            </a:r>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a:t>
            </a:fld>
            <a:endParaRPr lang="ko-KR" altLang="en-US"/>
          </a:p>
        </p:txBody>
      </p:sp>
    </p:spTree>
    <p:extLst>
      <p:ext uri="{BB962C8B-B14F-4D97-AF65-F5344CB8AC3E}">
        <p14:creationId xmlns:p14="http://schemas.microsoft.com/office/powerpoint/2010/main" val="4221252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Derivative Accounting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Constellation Energy had stated that it was hedged. But:</a:t>
            </a:r>
          </a:p>
          <a:p>
            <a:pPr lvl="1" eaLnBrk="0" latinLnBrk="0" hangingPunct="0"/>
            <a:r>
              <a:rPr lang="en-US" dirty="0"/>
              <a:t>$282 million of lower gross margin related to our portfolio of contracts subject to mark-to-market accounting</a:t>
            </a:r>
            <a:r>
              <a:rPr lang="en-US" dirty="0" smtClean="0"/>
              <a:t>.</a:t>
            </a:r>
          </a:p>
          <a:p>
            <a:pPr lvl="1" eaLnBrk="0" latinLnBrk="0" hangingPunct="0"/>
            <a:r>
              <a:rPr lang="en-US" dirty="0"/>
              <a:t>On October 31, 2008, we discontinued the use of hedge accounting for derivative contracts that previously were accounted for as cash-flow hedges within the international commodities operation. From that date, subsequent changes in fair value of those derivative contracts have been recorded in earnings. </a:t>
            </a:r>
            <a:r>
              <a:rPr lang="en-US" dirty="0" smtClean="0"/>
              <a:t>We </a:t>
            </a:r>
            <a:r>
              <a:rPr lang="en-US" dirty="0"/>
              <a:t>concluded that the combination of the decline in value associated with the previously hedged transactions together with the related balances remaining in accumulated other comprehensive income, would lead to the recognition of a net loss in one or more future periods. As such, we recognized a loss of $42 million during the fourth quarter of 2008.</a:t>
            </a:r>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110</a:t>
            </a:fld>
            <a:endParaRPr lang="ko-KR" altLang="en-US"/>
          </a:p>
        </p:txBody>
      </p:sp>
    </p:spTree>
    <p:extLst>
      <p:ext uri="{BB962C8B-B14F-4D97-AF65-F5344CB8AC3E}">
        <p14:creationId xmlns:p14="http://schemas.microsoft.com/office/powerpoint/2010/main" val="407443708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Re-valuations of Assets and Liabilities</a:t>
            </a:r>
            <a:endParaRPr lang="en-US" dirty="0"/>
          </a:p>
        </p:txBody>
      </p:sp>
      <p:sp>
        <p:nvSpPr>
          <p:cNvPr id="3" name="Content Placeholder 2"/>
          <p:cNvSpPr>
            <a:spLocks noGrp="1"/>
          </p:cNvSpPr>
          <p:nvPr>
            <p:ph idx="1"/>
          </p:nvPr>
        </p:nvSpPr>
        <p:spPr/>
        <p:txBody>
          <a:bodyPr/>
          <a:lstStyle/>
          <a:p>
            <a:pPr latinLnBrk="0" hangingPunct="0"/>
            <a:r>
              <a:rPr lang="en-US" dirty="0" smtClean="0"/>
              <a:t>Evaluating </a:t>
            </a:r>
            <a:r>
              <a:rPr lang="en-US" dirty="0"/>
              <a:t>sensitivities for FX gains and losses</a:t>
            </a:r>
          </a:p>
          <a:p>
            <a:pPr latinLnBrk="0" hangingPunct="0"/>
            <a:r>
              <a:rPr lang="en-US" dirty="0" smtClean="0"/>
              <a:t>Property</a:t>
            </a:r>
            <a:r>
              <a:rPr lang="en-US" dirty="0"/>
              <a:t>: identifying cash and non-cash gains and losses in value</a:t>
            </a:r>
          </a:p>
          <a:p>
            <a:pPr latinLnBrk="0" hangingPunct="0"/>
            <a:r>
              <a:rPr lang="en-US" dirty="0" smtClean="0"/>
              <a:t>Hedging </a:t>
            </a:r>
            <a:r>
              <a:rPr lang="en-US" dirty="0"/>
              <a:t>gains and losses: when do financial asset revaluations impact the Income statement?</a:t>
            </a:r>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111</a:t>
            </a:fld>
            <a:endParaRPr lang="ko-KR" altLang="en-US"/>
          </a:p>
        </p:txBody>
      </p:sp>
    </p:spTree>
    <p:extLst>
      <p:ext uri="{BB962C8B-B14F-4D97-AF65-F5344CB8AC3E}">
        <p14:creationId xmlns:p14="http://schemas.microsoft.com/office/powerpoint/2010/main" val="4064291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t>
            </a:r>
            <a:r>
              <a:rPr lang="en-US" dirty="0"/>
              <a:t>Discussion of Profit and Distributions</a:t>
            </a:r>
          </a:p>
        </p:txBody>
      </p:sp>
      <p:sp>
        <p:nvSpPr>
          <p:cNvPr id="3" name="Content Placeholder 2"/>
          <p:cNvSpPr>
            <a:spLocks noGrp="1"/>
          </p:cNvSpPr>
          <p:nvPr>
            <p:ph idx="1"/>
          </p:nvPr>
        </p:nvSpPr>
        <p:spPr/>
        <p:txBody>
          <a:bodyPr/>
          <a:lstStyle/>
          <a:p>
            <a:pPr latinLnBrk="0" hangingPunct="0"/>
            <a:r>
              <a:rPr lang="en-GB" dirty="0"/>
              <a:t>Consolidated net profit</a:t>
            </a:r>
            <a:endParaRPr lang="en-US" dirty="0"/>
          </a:p>
          <a:p>
            <a:pPr latinLnBrk="0" hangingPunct="0"/>
            <a:r>
              <a:rPr lang="en-GB" dirty="0"/>
              <a:t>Funding dividends and distributions in alternative financial structures</a:t>
            </a:r>
            <a:endParaRPr lang="en-US" dirty="0"/>
          </a:p>
          <a:p>
            <a:pPr latinLnBrk="0" hangingPunct="0"/>
            <a:r>
              <a:rPr lang="en-GB" dirty="0"/>
              <a:t>Dividend policy and capital structure</a:t>
            </a:r>
            <a:endParaRPr lang="en-US" dirty="0"/>
          </a:p>
          <a:p>
            <a:pPr latinLnBrk="0" hangingPunct="0"/>
            <a:r>
              <a:rPr lang="en-GB" dirty="0"/>
              <a:t>Dividends as mitigation in credit analysis</a:t>
            </a:r>
            <a:endParaRPr lang="en-US" dirty="0"/>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112</a:t>
            </a:fld>
            <a:endParaRPr lang="ko-KR" altLang="en-US"/>
          </a:p>
        </p:txBody>
      </p:sp>
    </p:spTree>
    <p:extLst>
      <p:ext uri="{BB962C8B-B14F-4D97-AF65-F5344CB8AC3E}">
        <p14:creationId xmlns:p14="http://schemas.microsoft.com/office/powerpoint/2010/main" val="3718555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Shareholder Loans</a:t>
            </a:r>
            <a:endParaRPr lang="en-US" dirty="0"/>
          </a:p>
        </p:txBody>
      </p:sp>
      <p:sp>
        <p:nvSpPr>
          <p:cNvPr id="3" name="Content Placeholder 2"/>
          <p:cNvSpPr>
            <a:spLocks noGrp="1"/>
          </p:cNvSpPr>
          <p:nvPr>
            <p:ph idx="1"/>
          </p:nvPr>
        </p:nvSpPr>
        <p:spPr/>
        <p:txBody>
          <a:bodyPr/>
          <a:lstStyle/>
          <a:p>
            <a:pPr latinLnBrk="0" hangingPunct="0"/>
            <a:r>
              <a:rPr lang="en-US" dirty="0" smtClean="0"/>
              <a:t>Effects </a:t>
            </a:r>
            <a:r>
              <a:rPr lang="en-US" dirty="0"/>
              <a:t>of shareholder loans on ability to pay dividends</a:t>
            </a:r>
          </a:p>
          <a:p>
            <a:pPr latinLnBrk="0" hangingPunct="0"/>
            <a:r>
              <a:rPr lang="en-US" dirty="0" smtClean="0"/>
              <a:t>Effects </a:t>
            </a:r>
            <a:r>
              <a:rPr lang="en-US" dirty="0"/>
              <a:t>on taxes of corporation</a:t>
            </a:r>
          </a:p>
          <a:p>
            <a:pPr latinLnBrk="0" hangingPunct="0"/>
            <a:r>
              <a:rPr lang="en-US" dirty="0" smtClean="0"/>
              <a:t>Effects </a:t>
            </a:r>
            <a:r>
              <a:rPr lang="en-US" dirty="0"/>
              <a:t>on taxes paid by debt and equity investors</a:t>
            </a:r>
          </a:p>
          <a:p>
            <a:pPr latinLnBrk="0" hangingPunct="0"/>
            <a:r>
              <a:rPr lang="en-US" dirty="0" smtClean="0"/>
              <a:t>Analyzing </a:t>
            </a:r>
            <a:r>
              <a:rPr lang="en-US" dirty="0"/>
              <a:t>a share buyback’s impact on EPS and NAV</a:t>
            </a:r>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113</a:t>
            </a:fld>
            <a:endParaRPr lang="ko-KR" altLang="en-US"/>
          </a:p>
        </p:txBody>
      </p:sp>
    </p:spTree>
    <p:extLst>
      <p:ext uri="{BB962C8B-B14F-4D97-AF65-F5344CB8AC3E}">
        <p14:creationId xmlns:p14="http://schemas.microsoft.com/office/powerpoint/2010/main" val="3385958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Assessing Earnings Quality </a:t>
            </a:r>
          </a:p>
        </p:txBody>
      </p:sp>
    </p:spTree>
    <p:extLst>
      <p:ext uri="{BB962C8B-B14F-4D97-AF65-F5344CB8AC3E}">
        <p14:creationId xmlns:p14="http://schemas.microsoft.com/office/powerpoint/2010/main" val="3294214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eaLnBrk="0" latinLnBrk="0" hangingPunct="0"/>
            <a:r>
              <a:rPr lang="en-GB" dirty="0"/>
              <a:t>Premature revenue </a:t>
            </a:r>
            <a:r>
              <a:rPr lang="en-GB" dirty="0" smtClean="0"/>
              <a:t>recognition</a:t>
            </a:r>
            <a:endParaRPr lang="en-US" dirty="0"/>
          </a:p>
        </p:txBody>
      </p:sp>
      <p:sp>
        <p:nvSpPr>
          <p:cNvPr id="3" name="Content Placeholder 2"/>
          <p:cNvSpPr>
            <a:spLocks noGrp="1"/>
          </p:cNvSpPr>
          <p:nvPr>
            <p:ph idx="1"/>
          </p:nvPr>
        </p:nvSpPr>
        <p:spPr>
          <a:xfrm>
            <a:off x="428597" y="1295400"/>
            <a:ext cx="8286808" cy="4929222"/>
          </a:xfrm>
        </p:spPr>
        <p:txBody>
          <a:bodyPr/>
          <a:lstStyle/>
          <a:p>
            <a:r>
              <a:rPr lang="en-GB" dirty="0" smtClean="0"/>
              <a:t>Examples</a:t>
            </a:r>
          </a:p>
          <a:p>
            <a:pPr lvl="1"/>
            <a:r>
              <a:rPr lang="en-GB" dirty="0" smtClean="0"/>
              <a:t>WorldCom</a:t>
            </a:r>
          </a:p>
          <a:p>
            <a:pPr lvl="2"/>
            <a:r>
              <a:rPr lang="en-GB" dirty="0" smtClean="0"/>
              <a:t>Caused bankruptcy</a:t>
            </a:r>
          </a:p>
          <a:p>
            <a:pPr lvl="2"/>
            <a:r>
              <a:rPr lang="en-GB" dirty="0" smtClean="0"/>
              <a:t>Revenue instead of capital</a:t>
            </a:r>
          </a:p>
          <a:p>
            <a:pPr lvl="1"/>
            <a:r>
              <a:rPr lang="en-GB" dirty="0" smtClean="0"/>
              <a:t>Mobily</a:t>
            </a:r>
          </a:p>
          <a:p>
            <a:pPr lvl="2"/>
            <a:r>
              <a:rPr lang="en-GB" dirty="0" smtClean="0"/>
              <a:t>Pre-paid accounts</a:t>
            </a:r>
          </a:p>
          <a:p>
            <a:pPr lvl="2"/>
            <a:r>
              <a:rPr lang="en-GB" dirty="0" smtClean="0"/>
              <a:t>Resulted in Major Stock Decline</a:t>
            </a:r>
          </a:p>
          <a:p>
            <a:pPr lvl="1"/>
            <a:r>
              <a:rPr lang="en-GB" dirty="0" smtClean="0"/>
              <a:t>Enron</a:t>
            </a:r>
          </a:p>
          <a:p>
            <a:pPr lvl="2"/>
            <a:r>
              <a:rPr lang="en-GB" dirty="0" smtClean="0"/>
              <a:t>Recognized Future Revenues on Contracts</a:t>
            </a:r>
            <a:endParaRPr lang="en-US" dirty="0"/>
          </a:p>
          <a:p>
            <a:r>
              <a:rPr lang="en-GB" dirty="0"/>
              <a:t>Allowance for doubtful accounts</a:t>
            </a:r>
            <a:endParaRPr lang="en-US" dirty="0"/>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115</a:t>
            </a:fld>
            <a:endParaRPr lang="ko-KR" altLang="en-US"/>
          </a:p>
        </p:txBody>
      </p:sp>
    </p:spTree>
    <p:extLst>
      <p:ext uri="{BB962C8B-B14F-4D97-AF65-F5344CB8AC3E}">
        <p14:creationId xmlns:p14="http://schemas.microsoft.com/office/powerpoint/2010/main" val="1694766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Projecting and Analyzing Revenues</a:t>
            </a:r>
            <a:endParaRPr lang="en-US" dirty="0"/>
          </a:p>
        </p:txBody>
      </p:sp>
      <p:sp>
        <p:nvSpPr>
          <p:cNvPr id="3" name="Content Placeholder 2"/>
          <p:cNvSpPr>
            <a:spLocks noGrp="1"/>
          </p:cNvSpPr>
          <p:nvPr>
            <p:ph idx="1"/>
          </p:nvPr>
        </p:nvSpPr>
        <p:spPr/>
        <p:txBody>
          <a:bodyPr>
            <a:normAutofit fontScale="92500"/>
          </a:bodyPr>
          <a:lstStyle/>
          <a:p>
            <a:r>
              <a:rPr lang="en-US" dirty="0" smtClean="0"/>
              <a:t>Price </a:t>
            </a:r>
            <a:r>
              <a:rPr lang="en-US" dirty="0"/>
              <a:t>vs. volume </a:t>
            </a:r>
            <a:r>
              <a:rPr lang="en-US" dirty="0" smtClean="0"/>
              <a:t>changes</a:t>
            </a:r>
          </a:p>
          <a:p>
            <a:pPr lvl="1"/>
            <a:r>
              <a:rPr lang="en-US" dirty="0" smtClean="0"/>
              <a:t>Often difficult from financial statements</a:t>
            </a:r>
          </a:p>
          <a:p>
            <a:pPr lvl="1"/>
            <a:r>
              <a:rPr lang="en-US" dirty="0" smtClean="0"/>
              <a:t>Requires industry data</a:t>
            </a:r>
          </a:p>
          <a:p>
            <a:pPr lvl="1"/>
            <a:r>
              <a:rPr lang="en-US" dirty="0" smtClean="0"/>
              <a:t>Danger of price and volume growth</a:t>
            </a:r>
            <a:endParaRPr lang="en-US" dirty="0"/>
          </a:p>
          <a:p>
            <a:r>
              <a:rPr lang="en-US" dirty="0" smtClean="0"/>
              <a:t>Evaluation </a:t>
            </a:r>
            <a:r>
              <a:rPr lang="en-US" dirty="0"/>
              <a:t>of price with marginal cost analysis</a:t>
            </a:r>
          </a:p>
          <a:p>
            <a:r>
              <a:rPr lang="en-US" dirty="0" smtClean="0"/>
              <a:t>Potential </a:t>
            </a:r>
            <a:r>
              <a:rPr lang="en-US" dirty="0"/>
              <a:t>for prices to decline to </a:t>
            </a:r>
            <a:r>
              <a:rPr lang="en-US" dirty="0" smtClean="0"/>
              <a:t>short-run marginal </a:t>
            </a:r>
            <a:r>
              <a:rPr lang="en-US" dirty="0"/>
              <a:t>cost</a:t>
            </a:r>
          </a:p>
          <a:p>
            <a:r>
              <a:rPr lang="en-US" dirty="0" smtClean="0"/>
              <a:t>Difficulty </a:t>
            </a:r>
            <a:r>
              <a:rPr lang="en-US" dirty="0"/>
              <a:t>in projecting volumes for oligopoly</a:t>
            </a:r>
          </a:p>
          <a:p>
            <a:r>
              <a:rPr lang="en-US" dirty="0" smtClean="0"/>
              <a:t>Real </a:t>
            </a:r>
            <a:r>
              <a:rPr lang="en-US" dirty="0"/>
              <a:t>and nominal growth</a:t>
            </a:r>
          </a:p>
          <a:p>
            <a:r>
              <a:rPr lang="en-US" dirty="0" smtClean="0"/>
              <a:t>Price </a:t>
            </a:r>
            <a:r>
              <a:rPr lang="en-US" dirty="0"/>
              <a:t>versus margin </a:t>
            </a:r>
            <a:r>
              <a:rPr lang="en-US" dirty="0" smtClean="0"/>
              <a:t>analysis</a:t>
            </a:r>
          </a:p>
          <a:p>
            <a:r>
              <a:rPr lang="en-US" dirty="0" smtClean="0"/>
              <a:t>Exercise with Simulation Model</a:t>
            </a:r>
            <a:endParaRPr lang="en-US" dirty="0"/>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116</a:t>
            </a:fld>
            <a:endParaRPr lang="ko-KR" altLang="en-US"/>
          </a:p>
        </p:txBody>
      </p:sp>
    </p:spTree>
    <p:extLst>
      <p:ext uri="{BB962C8B-B14F-4D97-AF65-F5344CB8AC3E}">
        <p14:creationId xmlns:p14="http://schemas.microsoft.com/office/powerpoint/2010/main" val="3961631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Costs and Discretionary Expenditures</a:t>
            </a:r>
          </a:p>
        </p:txBody>
      </p:sp>
      <p:sp>
        <p:nvSpPr>
          <p:cNvPr id="3" name="Content Placeholder 2"/>
          <p:cNvSpPr>
            <a:spLocks noGrp="1"/>
          </p:cNvSpPr>
          <p:nvPr>
            <p:ph idx="1"/>
          </p:nvPr>
        </p:nvSpPr>
        <p:spPr/>
        <p:txBody>
          <a:bodyPr>
            <a:normAutofit fontScale="92500"/>
          </a:bodyPr>
          <a:lstStyle/>
          <a:p>
            <a:pPr lvl="0"/>
            <a:r>
              <a:rPr lang="en-GB" dirty="0"/>
              <a:t>Cost flow assumption for inventory</a:t>
            </a:r>
            <a:endParaRPr lang="en-US" dirty="0"/>
          </a:p>
          <a:p>
            <a:pPr lvl="1"/>
            <a:r>
              <a:rPr lang="en-GB" dirty="0"/>
              <a:t>Inventory restructuring (LIFO pools)</a:t>
            </a:r>
            <a:endParaRPr lang="en-US" dirty="0"/>
          </a:p>
          <a:p>
            <a:pPr lvl="1"/>
            <a:r>
              <a:rPr lang="en-GB" dirty="0"/>
              <a:t>Inventory write downs and </a:t>
            </a:r>
            <a:r>
              <a:rPr lang="en-GB" dirty="0" smtClean="0"/>
              <a:t>effect on gross </a:t>
            </a:r>
            <a:r>
              <a:rPr lang="en-GB" dirty="0"/>
              <a:t>margin</a:t>
            </a:r>
            <a:endParaRPr lang="en-US" dirty="0"/>
          </a:p>
          <a:p>
            <a:pPr lvl="1"/>
            <a:r>
              <a:rPr lang="en-GB" dirty="0"/>
              <a:t>Shifting future expenses to the current period - provisioning</a:t>
            </a:r>
            <a:endParaRPr lang="en-US" dirty="0"/>
          </a:p>
          <a:p>
            <a:pPr lvl="1"/>
            <a:r>
              <a:rPr lang="en-GB" dirty="0"/>
              <a:t>Identifying and adjusting for Inflation profits in inventory</a:t>
            </a:r>
            <a:endParaRPr lang="en-US" dirty="0"/>
          </a:p>
          <a:p>
            <a:pPr lvl="0"/>
            <a:r>
              <a:rPr lang="en-GB" dirty="0"/>
              <a:t>Analysing and evaluating the impact of </a:t>
            </a:r>
            <a:endParaRPr lang="en-US" dirty="0"/>
          </a:p>
          <a:p>
            <a:pPr lvl="1"/>
            <a:r>
              <a:rPr lang="en-GB" dirty="0"/>
              <a:t>capitalisation of </a:t>
            </a:r>
            <a:r>
              <a:rPr lang="en-GB" dirty="0" smtClean="0"/>
              <a:t>expenses (World com)</a:t>
            </a:r>
            <a:endParaRPr lang="en-US" dirty="0"/>
          </a:p>
          <a:p>
            <a:pPr lvl="1"/>
            <a:r>
              <a:rPr lang="en-GB" dirty="0"/>
              <a:t>changing depreciation over (in)-appropriate </a:t>
            </a:r>
            <a:r>
              <a:rPr lang="en-GB" dirty="0" smtClean="0"/>
              <a:t>periods (Shale oil and gas)</a:t>
            </a:r>
            <a:endParaRPr lang="en-US" dirty="0"/>
          </a:p>
          <a:p>
            <a:pPr lvl="1"/>
            <a:r>
              <a:rPr lang="en-GB" dirty="0"/>
              <a:t>deferring expenses</a:t>
            </a:r>
            <a:endParaRPr lang="en-US" dirty="0"/>
          </a:p>
          <a:p>
            <a:pPr lvl="1"/>
            <a:r>
              <a:rPr lang="en-GB" dirty="0"/>
              <a:t>asset impairment and accelerated depreciations</a:t>
            </a:r>
            <a:endParaRPr lang="en-US" dirty="0"/>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117</a:t>
            </a:fld>
            <a:endParaRPr lang="ko-KR" altLang="en-US"/>
          </a:p>
        </p:txBody>
      </p:sp>
    </p:spTree>
    <p:extLst>
      <p:ext uri="{BB962C8B-B14F-4D97-AF65-F5344CB8AC3E}">
        <p14:creationId xmlns:p14="http://schemas.microsoft.com/office/powerpoint/2010/main" val="4200525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Boosting </a:t>
            </a:r>
            <a:r>
              <a:rPr lang="en-US" dirty="0"/>
              <a:t>Profits and </a:t>
            </a:r>
            <a:r>
              <a:rPr lang="en-US" dirty="0" smtClean="0"/>
              <a:t>Hiding </a:t>
            </a:r>
            <a:r>
              <a:rPr lang="en-US" dirty="0"/>
              <a:t>Negative Trends</a:t>
            </a:r>
          </a:p>
        </p:txBody>
      </p:sp>
      <p:sp>
        <p:nvSpPr>
          <p:cNvPr id="3" name="Content Placeholder 2"/>
          <p:cNvSpPr>
            <a:spLocks noGrp="1"/>
          </p:cNvSpPr>
          <p:nvPr>
            <p:ph idx="1"/>
          </p:nvPr>
        </p:nvSpPr>
        <p:spPr/>
        <p:txBody>
          <a:bodyPr/>
          <a:lstStyle/>
          <a:p>
            <a:r>
              <a:rPr lang="en-US" dirty="0" smtClean="0"/>
              <a:t>Motivations</a:t>
            </a:r>
          </a:p>
          <a:p>
            <a:pPr lvl="1"/>
            <a:r>
              <a:rPr lang="en-US" dirty="0" smtClean="0"/>
              <a:t>Declining returns relative to past</a:t>
            </a:r>
          </a:p>
          <a:p>
            <a:pPr lvl="1"/>
            <a:r>
              <a:rPr lang="en-US" dirty="0" smtClean="0"/>
              <a:t>Declining returns relative to peers</a:t>
            </a:r>
            <a:endParaRPr lang="en-US" dirty="0"/>
          </a:p>
          <a:p>
            <a:pPr lvl="0"/>
            <a:r>
              <a:rPr lang="en-GB" dirty="0"/>
              <a:t>Techniques to hide problems</a:t>
            </a:r>
            <a:endParaRPr lang="en-US" dirty="0"/>
          </a:p>
          <a:p>
            <a:pPr lvl="1"/>
            <a:r>
              <a:rPr lang="en-GB" dirty="0"/>
              <a:t>Use sophisticated and confusing language</a:t>
            </a:r>
            <a:endParaRPr lang="en-US" dirty="0"/>
          </a:p>
          <a:p>
            <a:pPr lvl="1"/>
            <a:r>
              <a:rPr lang="en-GB" dirty="0"/>
              <a:t>Increase gearing and hide debt </a:t>
            </a:r>
            <a:endParaRPr lang="en-US" dirty="0"/>
          </a:p>
          <a:p>
            <a:pPr lvl="1"/>
            <a:r>
              <a:rPr lang="en-GB" dirty="0"/>
              <a:t>Capitalise future profits</a:t>
            </a:r>
            <a:endParaRPr lang="en-US" dirty="0"/>
          </a:p>
          <a:p>
            <a:pPr lvl="1"/>
            <a:r>
              <a:rPr lang="en-GB" dirty="0"/>
              <a:t>Combine risky activities with safe activities</a:t>
            </a:r>
            <a:endParaRPr lang="en-US" dirty="0"/>
          </a:p>
          <a:p>
            <a:pPr lvl="1"/>
            <a:endParaRPr lang="en-US" dirty="0" smtClean="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118</a:t>
            </a:fld>
            <a:endParaRPr lang="ko-KR" altLang="en-US"/>
          </a:p>
        </p:txBody>
      </p:sp>
    </p:spTree>
    <p:extLst>
      <p:ext uri="{BB962C8B-B14F-4D97-AF65-F5344CB8AC3E}">
        <p14:creationId xmlns:p14="http://schemas.microsoft.com/office/powerpoint/2010/main" val="3312439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Studies of Boosting Profits and Hiding Negative Returns</a:t>
            </a:r>
            <a:endParaRPr lang="en-US" dirty="0"/>
          </a:p>
        </p:txBody>
      </p:sp>
      <p:sp>
        <p:nvSpPr>
          <p:cNvPr id="3" name="Content Placeholder 2"/>
          <p:cNvSpPr>
            <a:spLocks noGrp="1"/>
          </p:cNvSpPr>
          <p:nvPr>
            <p:ph idx="1"/>
          </p:nvPr>
        </p:nvSpPr>
        <p:spPr/>
        <p:txBody>
          <a:bodyPr/>
          <a:lstStyle/>
          <a:p>
            <a:r>
              <a:rPr lang="en-US" dirty="0" smtClean="0"/>
              <a:t>Constellation Energy</a:t>
            </a:r>
          </a:p>
          <a:p>
            <a:pPr lvl="1"/>
            <a:r>
              <a:rPr lang="en-US" dirty="0" smtClean="0"/>
              <a:t>Sophisticated language</a:t>
            </a:r>
          </a:p>
          <a:p>
            <a:pPr lvl="1"/>
            <a:r>
              <a:rPr lang="en-US" dirty="0" smtClean="0"/>
              <a:t>Lenders lose confidence and cannot re-finance</a:t>
            </a:r>
          </a:p>
          <a:p>
            <a:pPr lvl="1"/>
            <a:r>
              <a:rPr lang="en-US" dirty="0" smtClean="0"/>
              <a:t>Stock price decline</a:t>
            </a:r>
          </a:p>
          <a:p>
            <a:pPr lvl="1"/>
            <a:r>
              <a:rPr lang="en-US" dirty="0" smtClean="0"/>
              <a:t>VAR does not work</a:t>
            </a:r>
          </a:p>
          <a:p>
            <a:r>
              <a:rPr lang="en-US" dirty="0" smtClean="0"/>
              <a:t>LTCM</a:t>
            </a:r>
          </a:p>
          <a:p>
            <a:pPr lvl="1"/>
            <a:r>
              <a:rPr lang="en-US" dirty="0" smtClean="0"/>
              <a:t>Famous case of hedge fund</a:t>
            </a:r>
          </a:p>
          <a:p>
            <a:pPr lvl="1"/>
            <a:r>
              <a:rPr lang="en-US" dirty="0" smtClean="0"/>
              <a:t>Returns declined after methods copied</a:t>
            </a:r>
          </a:p>
          <a:p>
            <a:pPr lvl="1"/>
            <a:r>
              <a:rPr lang="en-US" dirty="0" smtClean="0"/>
              <a:t>Increased leverage</a:t>
            </a:r>
          </a:p>
          <a:p>
            <a:pPr lvl="1"/>
            <a:r>
              <a:rPr lang="en-US" dirty="0" smtClean="0"/>
              <a:t>Took risky positions instead of arbitrage</a:t>
            </a:r>
          </a:p>
          <a:p>
            <a:pPr lvl="1"/>
            <a:endParaRPr lang="en-US" dirty="0" smtClean="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119</a:t>
            </a:fld>
            <a:endParaRPr lang="ko-KR" altLang="en-US"/>
          </a:p>
        </p:txBody>
      </p:sp>
    </p:spTree>
    <p:extLst>
      <p:ext uri="{BB962C8B-B14F-4D97-AF65-F5344CB8AC3E}">
        <p14:creationId xmlns:p14="http://schemas.microsoft.com/office/powerpoint/2010/main" val="297366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ko-KR" dirty="0" smtClean="0"/>
              <a:t>Example of Industry Analysis – Peak to Trough Percent (PTT)</a:t>
            </a:r>
            <a:endParaRPr lang="ko-KR" altLang="en-US" dirty="0"/>
          </a:p>
        </p:txBody>
      </p:sp>
      <p:pic>
        <p:nvPicPr>
          <p:cNvPr id="5" name="Content Placeholder 4"/>
          <p:cNvPicPr>
            <a:picLocks noGrp="1" noChangeAspect="1"/>
          </p:cNvPicPr>
          <p:nvPr>
            <p:ph idx="1"/>
          </p:nvPr>
        </p:nvPicPr>
        <p:blipFill>
          <a:blip r:embed="rId2"/>
          <a:stretch>
            <a:fillRect/>
          </a:stretch>
        </p:blipFill>
        <p:spPr>
          <a:xfrm>
            <a:off x="1532720" y="1357313"/>
            <a:ext cx="6078559" cy="4929187"/>
          </a:xfrm>
          <a:prstGeom prst="rect">
            <a:avLst/>
          </a:prstGeom>
        </p:spPr>
      </p:pic>
      <p:sp>
        <p:nvSpPr>
          <p:cNvPr id="4" name="Slide Number Placeholder 3"/>
          <p:cNvSpPr>
            <a:spLocks noGrp="1"/>
          </p:cNvSpPr>
          <p:nvPr>
            <p:ph type="sldNum" sz="quarter" idx="12"/>
          </p:nvPr>
        </p:nvSpPr>
        <p:spPr/>
        <p:txBody>
          <a:bodyPr/>
          <a:lstStyle/>
          <a:p>
            <a:fld id="{0C3A1854-6B63-4059-B360-A3C4972BF0FC}" type="slidenum">
              <a:rPr lang="ko-KR" altLang="en-US" smtClean="0"/>
              <a:pPr/>
              <a:t>12</a:t>
            </a:fld>
            <a:endParaRPr lang="ko-KR" altLang="en-US"/>
          </a:p>
        </p:txBody>
      </p:sp>
    </p:spTree>
    <p:extLst>
      <p:ext uri="{BB962C8B-B14F-4D97-AF65-F5344CB8AC3E}">
        <p14:creationId xmlns:p14="http://schemas.microsoft.com/office/powerpoint/2010/main" val="2367714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t>Industry Default History</a:t>
            </a:r>
            <a:endParaRPr lang="ko-KR" altLang="en-US" dirty="0"/>
          </a:p>
        </p:txBody>
      </p:sp>
      <p:pic>
        <p:nvPicPr>
          <p:cNvPr id="5" name="Content Placeholder 4"/>
          <p:cNvPicPr>
            <a:picLocks noGrp="1" noChangeAspect="1"/>
          </p:cNvPicPr>
          <p:nvPr>
            <p:ph idx="1"/>
          </p:nvPr>
        </p:nvPicPr>
        <p:blipFill>
          <a:blip r:embed="rId2"/>
          <a:stretch>
            <a:fillRect/>
          </a:stretch>
        </p:blipFill>
        <p:spPr>
          <a:xfrm>
            <a:off x="1371600" y="1170442"/>
            <a:ext cx="6143625" cy="5089864"/>
          </a:xfrm>
          <a:prstGeom prst="rect">
            <a:avLst/>
          </a:prstGeom>
        </p:spPr>
      </p:pic>
      <p:sp>
        <p:nvSpPr>
          <p:cNvPr id="4" name="Slide Number Placeholder 3"/>
          <p:cNvSpPr>
            <a:spLocks noGrp="1"/>
          </p:cNvSpPr>
          <p:nvPr>
            <p:ph type="sldNum" sz="quarter" idx="12"/>
          </p:nvPr>
        </p:nvSpPr>
        <p:spPr/>
        <p:txBody>
          <a:bodyPr/>
          <a:lstStyle/>
          <a:p>
            <a:fld id="{0C3A1854-6B63-4059-B360-A3C4972BF0FC}" type="slidenum">
              <a:rPr lang="ko-KR" altLang="en-US" smtClean="0"/>
              <a:pPr/>
              <a:t>13</a:t>
            </a:fld>
            <a:endParaRPr lang="ko-KR" altLang="en-US"/>
          </a:p>
        </p:txBody>
      </p:sp>
    </p:spTree>
    <p:extLst>
      <p:ext uri="{BB962C8B-B14F-4D97-AF65-F5344CB8AC3E}">
        <p14:creationId xmlns:p14="http://schemas.microsoft.com/office/powerpoint/2010/main" val="48969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t>Moody’s Default Rates by Industry</a:t>
            </a:r>
            <a:endParaRPr lang="ko-KR" altLang="en-US" dirty="0"/>
          </a:p>
        </p:txBody>
      </p:sp>
      <p:pic>
        <p:nvPicPr>
          <p:cNvPr id="5" name="Content Placeholder 4"/>
          <p:cNvPicPr>
            <a:picLocks noGrp="1" noChangeAspect="1"/>
          </p:cNvPicPr>
          <p:nvPr>
            <p:ph idx="1"/>
          </p:nvPr>
        </p:nvPicPr>
        <p:blipFill>
          <a:blip r:embed="rId2"/>
          <a:stretch>
            <a:fillRect/>
          </a:stretch>
        </p:blipFill>
        <p:spPr>
          <a:xfrm>
            <a:off x="595312" y="1988344"/>
            <a:ext cx="7953375" cy="3667125"/>
          </a:xfrm>
          <a:prstGeom prst="rect">
            <a:avLst/>
          </a:prstGeom>
        </p:spPr>
      </p:pic>
      <p:sp>
        <p:nvSpPr>
          <p:cNvPr id="4" name="Slide Number Placeholder 3"/>
          <p:cNvSpPr>
            <a:spLocks noGrp="1"/>
          </p:cNvSpPr>
          <p:nvPr>
            <p:ph type="sldNum" sz="quarter" idx="12"/>
          </p:nvPr>
        </p:nvSpPr>
        <p:spPr/>
        <p:txBody>
          <a:bodyPr/>
          <a:lstStyle/>
          <a:p>
            <a:fld id="{0C3A1854-6B63-4059-B360-A3C4972BF0FC}" type="slidenum">
              <a:rPr lang="ko-KR" altLang="en-US" smtClean="0"/>
              <a:pPr/>
              <a:t>14</a:t>
            </a:fld>
            <a:endParaRPr lang="ko-KR" altLang="en-US"/>
          </a:p>
        </p:txBody>
      </p:sp>
    </p:spTree>
    <p:extLst>
      <p:ext uri="{BB962C8B-B14F-4D97-AF65-F5344CB8AC3E}">
        <p14:creationId xmlns:p14="http://schemas.microsoft.com/office/powerpoint/2010/main" val="9609417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Qualitative Discussion of Risk</a:t>
            </a:r>
            <a:endParaRPr lang="en-US" dirty="0"/>
          </a:p>
        </p:txBody>
      </p:sp>
    </p:spTree>
    <p:extLst>
      <p:ext uri="{BB962C8B-B14F-4D97-AF65-F5344CB8AC3E}">
        <p14:creationId xmlns:p14="http://schemas.microsoft.com/office/powerpoint/2010/main" val="211012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Checklists</a:t>
            </a:r>
            <a:endParaRPr lang="en-US" dirty="0"/>
          </a:p>
        </p:txBody>
      </p:sp>
      <p:sp>
        <p:nvSpPr>
          <p:cNvPr id="3" name="Content Placeholder 2"/>
          <p:cNvSpPr>
            <a:spLocks noGrp="1"/>
          </p:cNvSpPr>
          <p:nvPr>
            <p:ph idx="1"/>
          </p:nvPr>
        </p:nvSpPr>
        <p:spPr/>
        <p:txBody>
          <a:bodyPr/>
          <a:lstStyle/>
          <a:p>
            <a:r>
              <a:rPr lang="en-US" dirty="0" smtClean="0"/>
              <a:t>Economic and Demand Volatility Risks</a:t>
            </a:r>
          </a:p>
          <a:p>
            <a:r>
              <a:rPr lang="en-US" dirty="0" smtClean="0"/>
              <a:t>Cost Input Risks</a:t>
            </a:r>
          </a:p>
          <a:p>
            <a:r>
              <a:rPr lang="en-US" dirty="0" smtClean="0"/>
              <a:t>Obsolesce Risks</a:t>
            </a:r>
          </a:p>
          <a:p>
            <a:r>
              <a:rPr lang="en-US" dirty="0" smtClean="0"/>
              <a:t>Regulatory Changes</a:t>
            </a:r>
          </a:p>
          <a:p>
            <a:r>
              <a:rPr lang="en-US" dirty="0"/>
              <a:t>Political Risks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16</a:t>
            </a:fld>
            <a:endParaRPr lang="ko-KR" altLang="en-US"/>
          </a:p>
        </p:txBody>
      </p:sp>
    </p:spTree>
    <p:extLst>
      <p:ext uri="{BB962C8B-B14F-4D97-AF65-F5344CB8AC3E}">
        <p14:creationId xmlns:p14="http://schemas.microsoft.com/office/powerpoint/2010/main" val="4082858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and Poor’s Check List for Business Risk</a:t>
            </a:r>
            <a:endParaRPr lang="en-US" dirty="0"/>
          </a:p>
        </p:txBody>
      </p:sp>
      <p:pic>
        <p:nvPicPr>
          <p:cNvPr id="4" name="Picture 7"/>
          <p:cNvPicPr>
            <a:picLocks noGrp="1" noChangeAspect="1" noChangeArrowheads="1"/>
          </p:cNvPicPr>
          <p:nvPr>
            <p:ph idx="1"/>
          </p:nvPr>
        </p:nvPicPr>
        <p:blipFill>
          <a:blip r:embed="rId2" cstate="print"/>
          <a:stretch>
            <a:fillRect/>
          </a:stretch>
        </p:blipFill>
        <p:spPr bwMode="auto">
          <a:xfrm>
            <a:off x="762000" y="1828800"/>
            <a:ext cx="7924800" cy="2349546"/>
          </a:xfrm>
          <a:prstGeom prst="rect">
            <a:avLst/>
          </a:prstGeom>
          <a:noFill/>
          <a:ln w="12700">
            <a:noFill/>
            <a:miter lim="800000"/>
            <a:headEnd type="none" w="sm" len="sm"/>
            <a:tailEnd type="none" w="sm" len="sm"/>
          </a:ln>
        </p:spPr>
      </p:pic>
      <p:sp>
        <p:nvSpPr>
          <p:cNvPr id="5" name="TextBox 4"/>
          <p:cNvSpPr txBox="1"/>
          <p:nvPr/>
        </p:nvSpPr>
        <p:spPr>
          <a:xfrm>
            <a:off x="762000" y="4648200"/>
            <a:ext cx="4876800" cy="400110"/>
          </a:xfrm>
          <a:prstGeom prst="rect">
            <a:avLst/>
          </a:prstGeom>
          <a:noFill/>
        </p:spPr>
        <p:txBody>
          <a:bodyPr wrap="square" rtlCol="0">
            <a:spAutoFit/>
          </a:bodyPr>
          <a:lstStyle/>
          <a:p>
            <a:r>
              <a:rPr lang="en-US" sz="2000" dirty="0" smtClean="0"/>
              <a:t>Does this help very much</a:t>
            </a:r>
            <a:endParaRPr lang="en-US" sz="2000" dirty="0"/>
          </a:p>
        </p:txBody>
      </p:sp>
      <p:sp>
        <p:nvSpPr>
          <p:cNvPr id="6" name="TextBox 5"/>
          <p:cNvSpPr txBox="1"/>
          <p:nvPr/>
        </p:nvSpPr>
        <p:spPr>
          <a:xfrm>
            <a:off x="5867400" y="4648200"/>
            <a:ext cx="2667000" cy="830997"/>
          </a:xfrm>
          <a:prstGeom prst="rect">
            <a:avLst/>
          </a:prstGeom>
          <a:solidFill>
            <a:srgbClr val="FFFF00"/>
          </a:solidFill>
        </p:spPr>
        <p:txBody>
          <a:bodyPr wrap="square" rtlCol="0">
            <a:spAutoFit/>
          </a:bodyPr>
          <a:lstStyle/>
          <a:p>
            <a:pPr algn="l"/>
            <a:r>
              <a:rPr lang="en-US" dirty="0" smtClean="0"/>
              <a:t>Exercise:</a:t>
            </a:r>
          </a:p>
          <a:p>
            <a:pPr algn="l"/>
            <a:endParaRPr lang="en-US" dirty="0"/>
          </a:p>
          <a:p>
            <a:pPr algn="l"/>
            <a:r>
              <a:rPr lang="en-US" dirty="0" smtClean="0"/>
              <a:t>Use Lookup function to rank industries</a:t>
            </a:r>
            <a:endParaRPr lang="en-US" dirty="0"/>
          </a:p>
        </p:txBody>
      </p:sp>
      <p:sp>
        <p:nvSpPr>
          <p:cNvPr id="3" name="Slide Number Placeholder 2"/>
          <p:cNvSpPr>
            <a:spLocks noGrp="1"/>
          </p:cNvSpPr>
          <p:nvPr>
            <p:ph type="sldNum" sz="quarter" idx="12"/>
          </p:nvPr>
        </p:nvSpPr>
        <p:spPr/>
        <p:txBody>
          <a:bodyPr/>
          <a:lstStyle/>
          <a:p>
            <a:fld id="{0C3A1854-6B63-4059-B360-A3C4972BF0FC}" type="slidenum">
              <a:rPr lang="ko-KR" altLang="en-US" smtClean="0"/>
              <a:pPr/>
              <a:t>17</a:t>
            </a:fld>
            <a:endParaRPr lang="ko-KR" altLang="en-US"/>
          </a:p>
        </p:txBody>
      </p:sp>
    </p:spTree>
    <p:extLst>
      <p:ext uri="{BB962C8B-B14F-4D97-AF65-F5344CB8AC3E}">
        <p14:creationId xmlns:p14="http://schemas.microsoft.com/office/powerpoint/2010/main" val="3275035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Company and Industry Economic Factors – Really Measuring the Demand Volatility</a:t>
            </a:r>
            <a:endParaRPr lang="en-US" dirty="0"/>
          </a:p>
        </p:txBody>
      </p:sp>
      <p:sp>
        <p:nvSpPr>
          <p:cNvPr id="7" name="Content Placeholder 6"/>
          <p:cNvSpPr>
            <a:spLocks noGrp="1"/>
          </p:cNvSpPr>
          <p:nvPr>
            <p:ph idx="1"/>
          </p:nvPr>
        </p:nvSpPr>
        <p:spPr/>
        <p:txBody>
          <a:bodyPr>
            <a:normAutofit/>
          </a:bodyPr>
          <a:lstStyle/>
          <a:p>
            <a:r>
              <a:rPr lang="en-US" sz="2000" dirty="0"/>
              <a:t>Home economy </a:t>
            </a:r>
            <a:r>
              <a:rPr lang="en-US" sz="2000" dirty="0" smtClean="0"/>
              <a:t>situation and trends</a:t>
            </a:r>
            <a:endParaRPr lang="en-US" sz="2000" dirty="0"/>
          </a:p>
          <a:p>
            <a:r>
              <a:rPr lang="en-US" sz="2000" dirty="0"/>
              <a:t>Overseas economies and </a:t>
            </a:r>
            <a:r>
              <a:rPr lang="en-US" sz="2000" dirty="0" smtClean="0"/>
              <a:t>trends</a:t>
            </a:r>
            <a:endParaRPr lang="en-US" sz="2000" dirty="0"/>
          </a:p>
          <a:p>
            <a:r>
              <a:rPr lang="en-US" sz="2000" dirty="0"/>
              <a:t>Seasonality/Weather Issues</a:t>
            </a:r>
          </a:p>
          <a:p>
            <a:r>
              <a:rPr lang="en-US" sz="2000" dirty="0"/>
              <a:t>Market and trade cycles</a:t>
            </a:r>
          </a:p>
          <a:p>
            <a:r>
              <a:rPr lang="en-US" sz="2000" dirty="0"/>
              <a:t>Specific industry factors</a:t>
            </a:r>
          </a:p>
          <a:p>
            <a:r>
              <a:rPr lang="en-US" sz="2000" dirty="0"/>
              <a:t>Market routes and distribution trends</a:t>
            </a:r>
          </a:p>
          <a:p>
            <a:r>
              <a:rPr lang="en-US" sz="2000" dirty="0"/>
              <a:t>Customer/end-user drivers</a:t>
            </a:r>
          </a:p>
          <a:p>
            <a:r>
              <a:rPr lang="en-US" sz="2000" dirty="0"/>
              <a:t>Interest and exchange rates</a:t>
            </a:r>
          </a:p>
          <a:p>
            <a:r>
              <a:rPr lang="en-US" sz="2000" dirty="0"/>
              <a:t>International trade/monetary issues</a:t>
            </a:r>
          </a:p>
          <a:p>
            <a:endParaRPr lang="en-US" sz="2000" dirty="0"/>
          </a:p>
        </p:txBody>
      </p:sp>
      <p:sp>
        <p:nvSpPr>
          <p:cNvPr id="8" name="TextBox 7"/>
          <p:cNvSpPr txBox="1"/>
          <p:nvPr/>
        </p:nvSpPr>
        <p:spPr>
          <a:xfrm>
            <a:off x="4953000" y="1676400"/>
            <a:ext cx="3886200" cy="1754326"/>
          </a:xfrm>
          <a:prstGeom prst="rect">
            <a:avLst/>
          </a:prstGeom>
          <a:noFill/>
        </p:spPr>
        <p:txBody>
          <a:bodyPr wrap="square" rtlCol="0">
            <a:spAutoFit/>
          </a:bodyPr>
          <a:lstStyle/>
          <a:p>
            <a:pPr algn="l"/>
            <a:r>
              <a:rPr lang="en-US" sz="1800" dirty="0" smtClean="0"/>
              <a:t>Combine these Factor with:</a:t>
            </a:r>
          </a:p>
          <a:p>
            <a:pPr marL="342900" indent="-342900" algn="l">
              <a:buFont typeface="Arial" panose="020B0604020202020204" pitchFamily="34" charset="0"/>
              <a:buChar char="•"/>
            </a:pPr>
            <a:r>
              <a:rPr lang="en-US" sz="1800" dirty="0" smtClean="0"/>
              <a:t>Barriers to entry</a:t>
            </a:r>
          </a:p>
          <a:p>
            <a:pPr marL="342900" indent="-342900" algn="l">
              <a:buFont typeface="Arial" panose="020B0604020202020204" pitchFamily="34" charset="0"/>
              <a:buChar char="•"/>
            </a:pPr>
            <a:r>
              <a:rPr lang="en-US" sz="1800" dirty="0" smtClean="0"/>
              <a:t>Capital Intensity</a:t>
            </a:r>
          </a:p>
          <a:p>
            <a:pPr marL="342900" indent="-342900" algn="l">
              <a:buFont typeface="Arial" panose="020B0604020202020204" pitchFamily="34" charset="0"/>
              <a:buChar char="•"/>
            </a:pPr>
            <a:r>
              <a:rPr lang="en-US" sz="1800" dirty="0" smtClean="0"/>
              <a:t>Operating Leverage</a:t>
            </a:r>
          </a:p>
          <a:p>
            <a:pPr marL="342900" indent="-342900" algn="l">
              <a:buFont typeface="Arial" panose="020B0604020202020204" pitchFamily="34" charset="0"/>
              <a:buChar char="•"/>
            </a:pPr>
            <a:r>
              <a:rPr lang="en-US" sz="1800" dirty="0" smtClean="0"/>
              <a:t>Construction Lag</a:t>
            </a:r>
          </a:p>
          <a:p>
            <a:pPr marL="342900" indent="-342900" algn="l">
              <a:buFont typeface="Arial" panose="020B0604020202020204" pitchFamily="34" charset="0"/>
              <a:buChar char="•"/>
            </a:pPr>
            <a:endParaRPr lang="en-US" sz="1800" dirty="0"/>
          </a:p>
        </p:txBody>
      </p:sp>
      <p:sp>
        <p:nvSpPr>
          <p:cNvPr id="9" name="TextBox 8"/>
          <p:cNvSpPr txBox="1"/>
          <p:nvPr/>
        </p:nvSpPr>
        <p:spPr>
          <a:xfrm>
            <a:off x="4953000" y="3577264"/>
            <a:ext cx="3048000" cy="2308324"/>
          </a:xfrm>
          <a:prstGeom prst="rect">
            <a:avLst/>
          </a:prstGeom>
          <a:noFill/>
        </p:spPr>
        <p:txBody>
          <a:bodyPr wrap="square" rtlCol="0">
            <a:spAutoFit/>
          </a:bodyPr>
          <a:lstStyle/>
          <a:p>
            <a:pPr algn="l"/>
            <a:r>
              <a:rPr lang="en-US" sz="1800" dirty="0" smtClean="0"/>
              <a:t>Declining Demand</a:t>
            </a:r>
          </a:p>
          <a:p>
            <a:pPr algn="l"/>
            <a:r>
              <a:rPr lang="en-US" sz="1800" dirty="0" smtClean="0"/>
              <a:t>Difficult to Downsize</a:t>
            </a:r>
          </a:p>
          <a:p>
            <a:pPr algn="l"/>
            <a:r>
              <a:rPr lang="en-US" sz="1800" dirty="0" smtClean="0"/>
              <a:t>Rise in Input Costs</a:t>
            </a:r>
          </a:p>
          <a:p>
            <a:pPr algn="l"/>
            <a:r>
              <a:rPr lang="en-US" sz="1800" dirty="0" smtClean="0"/>
              <a:t>Inefficient vs. Competitors</a:t>
            </a:r>
          </a:p>
          <a:p>
            <a:pPr algn="l"/>
            <a:r>
              <a:rPr lang="en-US" sz="1800" dirty="0" smtClean="0"/>
              <a:t>Technical Problems</a:t>
            </a:r>
          </a:p>
          <a:p>
            <a:pPr algn="l"/>
            <a:r>
              <a:rPr lang="en-US" sz="1800" dirty="0" smtClean="0"/>
              <a:t>Reputational Damage</a:t>
            </a:r>
          </a:p>
          <a:p>
            <a:pPr algn="l"/>
            <a:r>
              <a:rPr lang="en-US" sz="1800" dirty="0" smtClean="0"/>
              <a:t>Working Capital Control</a:t>
            </a:r>
          </a:p>
          <a:p>
            <a:pPr algn="l"/>
            <a:r>
              <a:rPr lang="en-US" sz="1800" dirty="0" smtClean="0"/>
              <a:t>Customer Concentration</a:t>
            </a:r>
            <a:endParaRPr lang="en-US" sz="1800" dirty="0"/>
          </a:p>
        </p:txBody>
      </p:sp>
      <p:sp>
        <p:nvSpPr>
          <p:cNvPr id="3" name="Slide Number Placeholder 2"/>
          <p:cNvSpPr>
            <a:spLocks noGrp="1"/>
          </p:cNvSpPr>
          <p:nvPr>
            <p:ph type="sldNum" sz="quarter" idx="12"/>
          </p:nvPr>
        </p:nvSpPr>
        <p:spPr/>
        <p:txBody>
          <a:bodyPr/>
          <a:lstStyle/>
          <a:p>
            <a:fld id="{0C3A1854-6B63-4059-B360-A3C4972BF0FC}" type="slidenum">
              <a:rPr lang="ko-KR" altLang="en-US" smtClean="0"/>
              <a:pPr/>
              <a:t>18</a:t>
            </a:fld>
            <a:endParaRPr lang="ko-KR" altLang="en-US"/>
          </a:p>
        </p:txBody>
      </p:sp>
    </p:spTree>
    <p:extLst>
      <p:ext uri="{BB962C8B-B14F-4D97-AF65-F5344CB8AC3E}">
        <p14:creationId xmlns:p14="http://schemas.microsoft.com/office/powerpoint/2010/main" val="1556493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Demand Volatility Driven by Changes in Attitudes</a:t>
            </a:r>
            <a:endParaRPr lang="en-US" dirty="0"/>
          </a:p>
        </p:txBody>
      </p:sp>
      <p:sp>
        <p:nvSpPr>
          <p:cNvPr id="8" name="Content Placeholder 7"/>
          <p:cNvSpPr>
            <a:spLocks noGrp="1"/>
          </p:cNvSpPr>
          <p:nvPr>
            <p:ph idx="1"/>
          </p:nvPr>
        </p:nvSpPr>
        <p:spPr/>
        <p:txBody>
          <a:bodyPr>
            <a:normAutofit/>
          </a:bodyPr>
          <a:lstStyle/>
          <a:p>
            <a:r>
              <a:rPr lang="en-US" sz="2400" dirty="0"/>
              <a:t>Lifestyle trends</a:t>
            </a:r>
          </a:p>
          <a:p>
            <a:r>
              <a:rPr lang="en-US" sz="2400" dirty="0"/>
              <a:t>Demographics</a:t>
            </a:r>
          </a:p>
          <a:p>
            <a:r>
              <a:rPr lang="en-US" sz="2400" dirty="0"/>
              <a:t>Consumer Attitudes</a:t>
            </a:r>
          </a:p>
          <a:p>
            <a:r>
              <a:rPr lang="en-US" sz="2400" dirty="0"/>
              <a:t>Media Views</a:t>
            </a:r>
          </a:p>
          <a:p>
            <a:r>
              <a:rPr lang="en-US" sz="2400" dirty="0"/>
              <a:t>Brand, Company, Technology Change</a:t>
            </a:r>
          </a:p>
          <a:p>
            <a:r>
              <a:rPr lang="en-US" sz="2400" dirty="0"/>
              <a:t>Consumer Buying Patterns</a:t>
            </a:r>
          </a:p>
          <a:p>
            <a:r>
              <a:rPr lang="en-US" sz="2400" dirty="0"/>
              <a:t>Fashion and Role Models</a:t>
            </a:r>
          </a:p>
          <a:p>
            <a:r>
              <a:rPr lang="en-US" sz="2400" dirty="0"/>
              <a:t>Major Events</a:t>
            </a:r>
          </a:p>
          <a:p>
            <a:r>
              <a:rPr lang="en-US" sz="2400" dirty="0"/>
              <a:t>Buying Access and Trends</a:t>
            </a:r>
          </a:p>
          <a:p>
            <a:r>
              <a:rPr lang="en-US" sz="2400" dirty="0"/>
              <a:t>Advertising and Publicity</a:t>
            </a:r>
          </a:p>
          <a:p>
            <a:r>
              <a:rPr lang="en-US" sz="2400" dirty="0"/>
              <a:t>Ethical </a:t>
            </a:r>
            <a:r>
              <a:rPr lang="en-US" sz="2400" dirty="0" smtClean="0"/>
              <a:t>Issue</a:t>
            </a:r>
            <a:endParaRPr lang="en-US" sz="2400" dirty="0"/>
          </a:p>
        </p:txBody>
      </p:sp>
      <p:sp>
        <p:nvSpPr>
          <p:cNvPr id="3" name="Slide Number Placeholder 2"/>
          <p:cNvSpPr>
            <a:spLocks noGrp="1"/>
          </p:cNvSpPr>
          <p:nvPr>
            <p:ph type="sldNum" sz="quarter" idx="12"/>
          </p:nvPr>
        </p:nvSpPr>
        <p:spPr/>
        <p:txBody>
          <a:bodyPr/>
          <a:lstStyle/>
          <a:p>
            <a:fld id="{0C3A1854-6B63-4059-B360-A3C4972BF0FC}" type="slidenum">
              <a:rPr lang="ko-KR" altLang="en-US" smtClean="0"/>
              <a:pPr/>
              <a:t>19</a:t>
            </a:fld>
            <a:endParaRPr lang="ko-KR" altLang="en-US"/>
          </a:p>
        </p:txBody>
      </p:sp>
    </p:spTree>
    <p:extLst>
      <p:ext uri="{BB962C8B-B14F-4D97-AF65-F5344CB8AC3E}">
        <p14:creationId xmlns:p14="http://schemas.microsoft.com/office/powerpoint/2010/main" val="1631993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altLang="en-US" dirty="0" smtClean="0"/>
              <a:t>Every Subject in Finance Boils Down to Two Subjects</a:t>
            </a:r>
          </a:p>
        </p:txBody>
      </p:sp>
      <p:sp>
        <p:nvSpPr>
          <p:cNvPr id="9219" name="Rectangle 5"/>
          <p:cNvSpPr>
            <a:spLocks noGrp="1" noChangeArrowheads="1"/>
          </p:cNvSpPr>
          <p:nvPr>
            <p:ph idx="1"/>
          </p:nvPr>
        </p:nvSpPr>
        <p:spPr/>
        <p:txBody>
          <a:bodyPr>
            <a:normAutofit/>
          </a:bodyPr>
          <a:lstStyle/>
          <a:p>
            <a:pPr marL="347663" indent="-347663" latinLnBrk="0" hangingPunct="0">
              <a:buFontTx/>
              <a:buNone/>
            </a:pPr>
            <a:r>
              <a:rPr lang="en-US" altLang="en-US" sz="2400" dirty="0" smtClean="0"/>
              <a:t>Every decision in finance is in one way or another derived from how much the outcome of the decision is worth.  Valuation is the single financial analytical skill that managers must master.  </a:t>
            </a:r>
          </a:p>
          <a:p>
            <a:pPr marL="347663" indent="-347663" latinLnBrk="0" hangingPunct="0"/>
            <a:r>
              <a:rPr lang="en-US" altLang="en-US" sz="2400" dirty="0" smtClean="0"/>
              <a:t>Valuation analysis of debt or equity involves assessing</a:t>
            </a:r>
          </a:p>
          <a:p>
            <a:pPr marL="854075" lvl="1" indent="-392113" eaLnBrk="0" latinLnBrk="0" hangingPunct="0">
              <a:buFont typeface="+mj-lt"/>
              <a:buAutoNum type="arabicPeriod"/>
            </a:pPr>
            <a:r>
              <a:rPr lang="en-US" altLang="en-US" sz="2000" dirty="0" smtClean="0"/>
              <a:t>Future cash flow levels, (cash flow is reality) and </a:t>
            </a:r>
          </a:p>
          <a:p>
            <a:pPr marL="854075" lvl="1" indent="-392113" eaLnBrk="0" latinLnBrk="0" hangingPunct="0">
              <a:buFont typeface="+mj-lt"/>
              <a:buAutoNum type="arabicPeriod"/>
            </a:pPr>
            <a:r>
              <a:rPr lang="en-US" altLang="en-US" sz="2000" dirty="0" smtClean="0"/>
              <a:t>Risks in valuing those cash flows, whether it be the cash flow from assets, debt or equity</a:t>
            </a:r>
          </a:p>
          <a:p>
            <a:pPr marL="347663" indent="-347663" latinLnBrk="0" hangingPunct="0"/>
            <a:r>
              <a:rPr lang="en-US" altLang="en-US" sz="2400" dirty="0" smtClean="0"/>
              <a:t>Measurement value – forecasting and risk assessment --  is a very complex and difficult problem.</a:t>
            </a:r>
          </a:p>
          <a:p>
            <a:pPr marL="347663" indent="-347663" latinLnBrk="0" hangingPunct="0"/>
            <a:r>
              <a:rPr lang="en-US" altLang="en-US" sz="2400" dirty="0" smtClean="0"/>
              <a:t>Coming up with a measurement of risk is extremely difficult and things like beta, value at risk and credit scoring have not worked very well.</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2</a:t>
            </a:fld>
            <a:endParaRPr lang="ko-KR" altLang="en-US"/>
          </a:p>
        </p:txBody>
      </p:sp>
    </p:spTree>
    <p:extLst>
      <p:ext uri="{BB962C8B-B14F-4D97-AF65-F5344CB8AC3E}">
        <p14:creationId xmlns:p14="http://schemas.microsoft.com/office/powerpoint/2010/main" val="446248810"/>
      </p:ext>
    </p:extLst>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Risks – Economic Risks and Barriers to Entry</a:t>
            </a:r>
            <a:endParaRPr lang="en-US" dirty="0"/>
          </a:p>
        </p:txBody>
      </p:sp>
      <p:sp>
        <p:nvSpPr>
          <p:cNvPr id="3" name="Content Placeholder 2"/>
          <p:cNvSpPr>
            <a:spLocks noGrp="1"/>
          </p:cNvSpPr>
          <p:nvPr>
            <p:ph idx="1"/>
          </p:nvPr>
        </p:nvSpPr>
        <p:spPr/>
        <p:txBody>
          <a:bodyPr>
            <a:normAutofit fontScale="85000" lnSpcReduction="10000"/>
          </a:bodyPr>
          <a:lstStyle/>
          <a:p>
            <a:pPr latinLnBrk="0" hangingPunct="0"/>
            <a:r>
              <a:rPr lang="en-US" dirty="0" smtClean="0"/>
              <a:t>Definition: Prices fall because of surplus capacity; demand falls because of economic volatility; competition increases; </a:t>
            </a:r>
          </a:p>
          <a:p>
            <a:pPr latinLnBrk="0" hangingPunct="0"/>
            <a:r>
              <a:rPr lang="en-US" dirty="0" smtClean="0"/>
              <a:t>First Solar Case: Danger of Falling From Power House to Capital Junkie</a:t>
            </a:r>
          </a:p>
          <a:p>
            <a:pPr latinLnBrk="0" hangingPunct="0"/>
            <a:endParaRPr lang="en-US" dirty="0"/>
          </a:p>
          <a:p>
            <a:pPr latinLnBrk="0" hangingPunct="0"/>
            <a:endParaRPr lang="en-US" dirty="0" smtClean="0"/>
          </a:p>
          <a:p>
            <a:pPr latinLnBrk="0" hangingPunct="0"/>
            <a:endParaRPr lang="en-US" dirty="0" smtClean="0"/>
          </a:p>
          <a:p>
            <a:pPr latinLnBrk="0" hangingPunct="0"/>
            <a:endParaRPr lang="en-US" dirty="0" smtClean="0"/>
          </a:p>
          <a:p>
            <a:pPr latinLnBrk="0" hangingPunct="0"/>
            <a:endParaRPr lang="en-US" dirty="0"/>
          </a:p>
          <a:p>
            <a:pPr latinLnBrk="0" hangingPunct="0"/>
            <a:endParaRPr lang="en-US" dirty="0" smtClean="0"/>
          </a:p>
          <a:p>
            <a:pPr latinLnBrk="0" hangingPunct="0"/>
            <a:r>
              <a:rPr lang="en-US" dirty="0" smtClean="0"/>
              <a:t>Other cases: Solar companies, telecom companies, sub-prime crisis</a:t>
            </a:r>
          </a:p>
          <a:p>
            <a:pPr latinLnBrk="0" hangingPunct="0"/>
            <a:endParaRPr lang="en-US" dirty="0"/>
          </a:p>
        </p:txBody>
      </p:sp>
      <p:pic>
        <p:nvPicPr>
          <p:cNvPr id="4" name="Picture 3"/>
          <p:cNvPicPr/>
          <p:nvPr/>
        </p:nvPicPr>
        <p:blipFill>
          <a:blip r:embed="rId2"/>
          <a:stretch>
            <a:fillRect/>
          </a:stretch>
        </p:blipFill>
        <p:spPr>
          <a:xfrm>
            <a:off x="1752600" y="3048000"/>
            <a:ext cx="3588067" cy="2266315"/>
          </a:xfrm>
          <a:prstGeom prst="rect">
            <a:avLst/>
          </a:prstGeom>
        </p:spPr>
      </p:pic>
      <p:sp>
        <p:nvSpPr>
          <p:cNvPr id="5" name="Slide Number Placeholder 4"/>
          <p:cNvSpPr>
            <a:spLocks noGrp="1"/>
          </p:cNvSpPr>
          <p:nvPr>
            <p:ph type="sldNum" sz="quarter" idx="12"/>
          </p:nvPr>
        </p:nvSpPr>
        <p:spPr/>
        <p:txBody>
          <a:bodyPr/>
          <a:lstStyle/>
          <a:p>
            <a:fld id="{0C3A1854-6B63-4059-B360-A3C4972BF0FC}" type="slidenum">
              <a:rPr lang="ko-KR" altLang="en-US" smtClean="0"/>
              <a:pPr/>
              <a:t>20</a:t>
            </a:fld>
            <a:endParaRPr lang="ko-KR" altLang="en-US"/>
          </a:p>
        </p:txBody>
      </p:sp>
    </p:spTree>
    <p:extLst>
      <p:ext uri="{BB962C8B-B14F-4D97-AF65-F5344CB8AC3E}">
        <p14:creationId xmlns:p14="http://schemas.microsoft.com/office/powerpoint/2010/main" val="1826971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Obsolescence, Technological Change and Regulatory Changes</a:t>
            </a:r>
            <a:endParaRPr lang="en-US" dirty="0"/>
          </a:p>
        </p:txBody>
      </p:sp>
      <p:sp>
        <p:nvSpPr>
          <p:cNvPr id="5" name="Content Placeholder 4"/>
          <p:cNvSpPr>
            <a:spLocks noGrp="1"/>
          </p:cNvSpPr>
          <p:nvPr>
            <p:ph idx="1"/>
          </p:nvPr>
        </p:nvSpPr>
        <p:spPr/>
        <p:txBody>
          <a:bodyPr/>
          <a:lstStyle/>
          <a:p>
            <a:r>
              <a:rPr lang="en-US" dirty="0"/>
              <a:t>Technical Obsolescence</a:t>
            </a:r>
          </a:p>
          <a:p>
            <a:pPr lvl="1"/>
            <a:r>
              <a:rPr lang="en-US" dirty="0"/>
              <a:t>Polaroid, Kodak, Maps, Guidebooks, CD players, DVD players</a:t>
            </a:r>
          </a:p>
          <a:p>
            <a:r>
              <a:rPr lang="en-US" dirty="0"/>
              <a:t>Impact of Internet</a:t>
            </a:r>
          </a:p>
          <a:p>
            <a:pPr lvl="1"/>
            <a:r>
              <a:rPr lang="en-US" dirty="0"/>
              <a:t>Retail, Newspapers, Music, Travel Agents</a:t>
            </a:r>
          </a:p>
          <a:p>
            <a:r>
              <a:rPr lang="en-US" dirty="0"/>
              <a:t>Impact of EMG Competition</a:t>
            </a:r>
          </a:p>
          <a:p>
            <a:pPr lvl="1"/>
            <a:r>
              <a:rPr lang="en-US" dirty="0"/>
              <a:t>Textiles, general manufacturing</a:t>
            </a:r>
          </a:p>
          <a:p>
            <a:endParaRPr lang="en-US" dirty="0"/>
          </a:p>
        </p:txBody>
      </p:sp>
      <p:sp>
        <p:nvSpPr>
          <p:cNvPr id="3" name="Slide Number Placeholder 2"/>
          <p:cNvSpPr>
            <a:spLocks noGrp="1"/>
          </p:cNvSpPr>
          <p:nvPr>
            <p:ph type="sldNum" sz="quarter" idx="12"/>
          </p:nvPr>
        </p:nvSpPr>
        <p:spPr/>
        <p:txBody>
          <a:bodyPr/>
          <a:lstStyle/>
          <a:p>
            <a:fld id="{0C3A1854-6B63-4059-B360-A3C4972BF0FC}" type="slidenum">
              <a:rPr lang="ko-KR" altLang="en-US" smtClean="0"/>
              <a:pPr/>
              <a:t>21</a:t>
            </a:fld>
            <a:endParaRPr lang="ko-KR" altLang="en-US"/>
          </a:p>
        </p:txBody>
      </p:sp>
    </p:spTree>
    <p:extLst>
      <p:ext uri="{BB962C8B-B14F-4D97-AF65-F5344CB8AC3E}">
        <p14:creationId xmlns:p14="http://schemas.microsoft.com/office/powerpoint/2010/main" val="1153865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Risk</a:t>
            </a:r>
            <a:endParaRPr lang="en-US" dirty="0"/>
          </a:p>
        </p:txBody>
      </p:sp>
      <p:sp>
        <p:nvSpPr>
          <p:cNvPr id="3" name="Content Placeholder 2"/>
          <p:cNvSpPr>
            <a:spLocks noGrp="1"/>
          </p:cNvSpPr>
          <p:nvPr>
            <p:ph idx="1"/>
          </p:nvPr>
        </p:nvSpPr>
        <p:spPr/>
        <p:txBody>
          <a:bodyPr>
            <a:normAutofit fontScale="92500" lnSpcReduction="20000"/>
          </a:bodyPr>
          <a:lstStyle/>
          <a:p>
            <a:pPr latinLnBrk="0" hangingPunct="0"/>
            <a:r>
              <a:rPr lang="en-US" dirty="0" smtClean="0"/>
              <a:t>Definition: Demand falls because of available new technology; capital expenditures and/or costs for new technology changes</a:t>
            </a:r>
          </a:p>
          <a:p>
            <a:pPr latinLnBrk="0" hangingPunct="0"/>
            <a:endParaRPr lang="en-US" dirty="0" smtClean="0"/>
          </a:p>
          <a:p>
            <a:pPr latinLnBrk="0" hangingPunct="0"/>
            <a:r>
              <a:rPr lang="en-US" dirty="0" smtClean="0"/>
              <a:t>Iridium Case</a:t>
            </a:r>
          </a:p>
          <a:p>
            <a:pPr latinLnBrk="0" hangingPunct="0"/>
            <a:endParaRPr lang="en-US" dirty="0"/>
          </a:p>
          <a:p>
            <a:pPr latinLnBrk="0" hangingPunct="0"/>
            <a:endParaRPr lang="en-US" dirty="0" smtClean="0"/>
          </a:p>
          <a:p>
            <a:pPr latinLnBrk="0" hangingPunct="0"/>
            <a:endParaRPr lang="en-US" dirty="0"/>
          </a:p>
          <a:p>
            <a:pPr latinLnBrk="0" hangingPunct="0"/>
            <a:endParaRPr lang="en-US" dirty="0" smtClean="0"/>
          </a:p>
          <a:p>
            <a:pPr latinLnBrk="0" hangingPunct="0"/>
            <a:endParaRPr lang="en-US" dirty="0" smtClean="0"/>
          </a:p>
          <a:p>
            <a:pPr latinLnBrk="0" hangingPunct="0"/>
            <a:endParaRPr lang="en-US" dirty="0"/>
          </a:p>
          <a:p>
            <a:pPr latinLnBrk="0" hangingPunct="0"/>
            <a:r>
              <a:rPr lang="en-US" dirty="0" smtClean="0"/>
              <a:t>Other cases: HP, RIM, Nokia, Kodak</a:t>
            </a:r>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67200" y="2514600"/>
            <a:ext cx="3810000" cy="2822575"/>
          </a:xfrm>
          <a:prstGeom prst="rect">
            <a:avLst/>
          </a:prstGeom>
          <a:noFill/>
          <a:ln>
            <a:noFill/>
          </a:ln>
        </p:spPr>
      </p:pic>
      <p:sp>
        <p:nvSpPr>
          <p:cNvPr id="4" name="Slide Number Placeholder 3"/>
          <p:cNvSpPr>
            <a:spLocks noGrp="1"/>
          </p:cNvSpPr>
          <p:nvPr>
            <p:ph type="sldNum" sz="quarter" idx="12"/>
          </p:nvPr>
        </p:nvSpPr>
        <p:spPr/>
        <p:txBody>
          <a:bodyPr/>
          <a:lstStyle/>
          <a:p>
            <a:fld id="{0C3A1854-6B63-4059-B360-A3C4972BF0FC}" type="slidenum">
              <a:rPr lang="ko-KR" altLang="en-US" smtClean="0"/>
              <a:pPr/>
              <a:t>22</a:t>
            </a:fld>
            <a:endParaRPr lang="ko-KR" altLang="en-US"/>
          </a:p>
        </p:txBody>
      </p:sp>
    </p:spTree>
    <p:extLst>
      <p:ext uri="{BB962C8B-B14F-4D97-AF65-F5344CB8AC3E}">
        <p14:creationId xmlns:p14="http://schemas.microsoft.com/office/powerpoint/2010/main" val="3632109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Checklists – Political Risks</a:t>
            </a:r>
            <a:endParaRPr lang="en-US" dirty="0"/>
          </a:p>
        </p:txBody>
      </p:sp>
      <p:sp>
        <p:nvSpPr>
          <p:cNvPr id="6" name="Content Placeholder 5"/>
          <p:cNvSpPr>
            <a:spLocks noGrp="1"/>
          </p:cNvSpPr>
          <p:nvPr>
            <p:ph idx="1"/>
          </p:nvPr>
        </p:nvSpPr>
        <p:spPr/>
        <p:txBody>
          <a:bodyPr>
            <a:normAutofit lnSpcReduction="10000"/>
          </a:bodyPr>
          <a:lstStyle/>
          <a:p>
            <a:r>
              <a:rPr lang="en-US" dirty="0"/>
              <a:t>Ecological/environmental issues</a:t>
            </a:r>
          </a:p>
          <a:p>
            <a:r>
              <a:rPr lang="en-US" dirty="0"/>
              <a:t>Current and future legislation</a:t>
            </a:r>
          </a:p>
          <a:p>
            <a:r>
              <a:rPr lang="en-US" dirty="0"/>
              <a:t>Regulatory bodies and processes</a:t>
            </a:r>
          </a:p>
          <a:p>
            <a:r>
              <a:rPr lang="en-US" dirty="0"/>
              <a:t>Government term and change</a:t>
            </a:r>
          </a:p>
          <a:p>
            <a:r>
              <a:rPr lang="en-US" dirty="0"/>
              <a:t>Funding, and grants</a:t>
            </a:r>
          </a:p>
          <a:p>
            <a:r>
              <a:rPr lang="en-US" dirty="0" smtClean="0"/>
              <a:t>International </a:t>
            </a:r>
            <a:r>
              <a:rPr lang="en-US" dirty="0"/>
              <a:t>pressure </a:t>
            </a:r>
            <a:r>
              <a:rPr lang="en-US" dirty="0" smtClean="0"/>
              <a:t>groups</a:t>
            </a:r>
          </a:p>
          <a:p>
            <a:r>
              <a:rPr lang="en-US" dirty="0" smtClean="0"/>
              <a:t>Austerity measures</a:t>
            </a:r>
          </a:p>
          <a:p>
            <a:r>
              <a:rPr lang="en-US" dirty="0" smtClean="0"/>
              <a:t>Capital controls, wars </a:t>
            </a:r>
            <a:r>
              <a:rPr lang="en-US" dirty="0"/>
              <a:t>and conflict</a:t>
            </a:r>
          </a:p>
          <a:p>
            <a:r>
              <a:rPr lang="en-US" dirty="0"/>
              <a:t>More </a:t>
            </a:r>
            <a:r>
              <a:rPr lang="en-US" dirty="0" smtClean="0"/>
              <a:t>licenses </a:t>
            </a:r>
            <a:r>
              <a:rPr lang="en-US" dirty="0"/>
              <a:t>awarded, </a:t>
            </a:r>
            <a:r>
              <a:rPr lang="en-US" dirty="0" smtClean="0"/>
              <a:t>withdrawal </a:t>
            </a:r>
            <a:r>
              <a:rPr lang="en-US" dirty="0"/>
              <a:t>of government support, sharp price reductions mandated</a:t>
            </a:r>
          </a:p>
          <a:p>
            <a:pPr marL="0" indent="0">
              <a:buNone/>
            </a:pPr>
            <a:endParaRPr lang="en-US" dirty="0"/>
          </a:p>
        </p:txBody>
      </p:sp>
      <p:sp>
        <p:nvSpPr>
          <p:cNvPr id="3" name="Slide Number Placeholder 2"/>
          <p:cNvSpPr>
            <a:spLocks noGrp="1"/>
          </p:cNvSpPr>
          <p:nvPr>
            <p:ph type="sldNum" sz="quarter" idx="12"/>
          </p:nvPr>
        </p:nvSpPr>
        <p:spPr/>
        <p:txBody>
          <a:bodyPr/>
          <a:lstStyle/>
          <a:p>
            <a:fld id="{0C3A1854-6B63-4059-B360-A3C4972BF0FC}" type="slidenum">
              <a:rPr lang="ko-KR" altLang="en-US" smtClean="0"/>
              <a:pPr/>
              <a:t>23</a:t>
            </a:fld>
            <a:endParaRPr lang="ko-KR" altLang="en-US"/>
          </a:p>
        </p:txBody>
      </p:sp>
    </p:spTree>
    <p:extLst>
      <p:ext uri="{BB962C8B-B14F-4D97-AF65-F5344CB8AC3E}">
        <p14:creationId xmlns:p14="http://schemas.microsoft.com/office/powerpoint/2010/main" val="3622707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Risks</a:t>
            </a:r>
            <a:endParaRPr lang="en-US" dirty="0"/>
          </a:p>
        </p:txBody>
      </p:sp>
      <p:sp>
        <p:nvSpPr>
          <p:cNvPr id="3" name="Content Placeholder 2"/>
          <p:cNvSpPr>
            <a:spLocks noGrp="1"/>
          </p:cNvSpPr>
          <p:nvPr>
            <p:ph idx="1"/>
          </p:nvPr>
        </p:nvSpPr>
        <p:spPr/>
        <p:txBody>
          <a:bodyPr>
            <a:normAutofit fontScale="77500" lnSpcReduction="20000"/>
          </a:bodyPr>
          <a:lstStyle/>
          <a:p>
            <a:pPr latinLnBrk="0" hangingPunct="0"/>
            <a:r>
              <a:rPr lang="en-US" dirty="0" smtClean="0"/>
              <a:t>GDF Coal Plant in Italy</a:t>
            </a:r>
          </a:p>
          <a:p>
            <a:pPr latinLnBrk="0" hangingPunct="0"/>
            <a:r>
              <a:rPr lang="en-US" dirty="0"/>
              <a:t>Italian police have seized control of a coal-fired power plant in Savona, shutting it down after a judge ruled in </a:t>
            </a:r>
            <a:r>
              <a:rPr lang="en-US" dirty="0" smtClean="0"/>
              <a:t>favor </a:t>
            </a:r>
            <a:r>
              <a:rPr lang="en-US" dirty="0"/>
              <a:t>of arguments that the plant was responsible for 442 premature deaths between 2000 and 2007, and a further 2,000 cases of heart and lung disease. The owner of the plant, Tirreno Power, which is controlled by France’s GDF Suez, was deemed to have exhibited “negligent </a:t>
            </a:r>
            <a:r>
              <a:rPr lang="en-US" dirty="0" smtClean="0"/>
              <a:t>behavior” </a:t>
            </a:r>
            <a:r>
              <a:rPr lang="en-US" dirty="0"/>
              <a:t>by the judge, who also said the emissions data from the plant was “unreliable”.  Emissions from coal-fired plants pose well-known health risks, and GDF Suez is already under fire for its involvement in a major coal disaster in Australia, where an open cast coal mine caught fire and burned for over a month, leading to evacuations and severe health impacts on residents. The coal plant closure in Italy and mine fire in Australia have exacerbated a bad start to the year for GDF Suez, which has  written down €14.9 billion in fossil assets on its books due to strong competition from renewables.</a:t>
            </a:r>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24</a:t>
            </a:fld>
            <a:endParaRPr lang="ko-KR" altLang="en-US"/>
          </a:p>
        </p:txBody>
      </p:sp>
    </p:spTree>
    <p:extLst>
      <p:ext uri="{BB962C8B-B14F-4D97-AF65-F5344CB8AC3E}">
        <p14:creationId xmlns:p14="http://schemas.microsoft.com/office/powerpoint/2010/main" val="3442483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Political/Legal Risks</a:t>
            </a:r>
            <a:endParaRPr lang="en-US" dirty="0"/>
          </a:p>
        </p:txBody>
      </p:sp>
      <p:sp>
        <p:nvSpPr>
          <p:cNvPr id="3" name="Content Placeholder 2"/>
          <p:cNvSpPr>
            <a:spLocks noGrp="1"/>
          </p:cNvSpPr>
          <p:nvPr>
            <p:ph idx="1"/>
          </p:nvPr>
        </p:nvSpPr>
        <p:spPr/>
        <p:txBody>
          <a:bodyPr/>
          <a:lstStyle/>
          <a:p>
            <a:pPr latinLnBrk="0" hangingPunct="0"/>
            <a:r>
              <a:rPr lang="en-US" dirty="0" smtClean="0"/>
              <a:t>Definition: Will companies continue to honor un-economic contracts</a:t>
            </a:r>
          </a:p>
          <a:p>
            <a:pPr latinLnBrk="0" hangingPunct="0"/>
            <a:r>
              <a:rPr lang="en-US" dirty="0" smtClean="0"/>
              <a:t>Example: Dabhol Plant in India</a:t>
            </a:r>
          </a:p>
          <a:p>
            <a:pPr latinLnBrk="0" hangingPunct="0"/>
            <a:endParaRPr lang="en-US" dirty="0"/>
          </a:p>
          <a:p>
            <a:pPr latinLnBrk="0" hangingPunct="0"/>
            <a:endParaRPr lang="en-US" dirty="0" smtClean="0"/>
          </a:p>
          <a:p>
            <a:pPr latinLnBrk="0" hangingPunct="0"/>
            <a:endParaRPr lang="en-US" dirty="0"/>
          </a:p>
          <a:p>
            <a:pPr latinLnBrk="0" hangingPunct="0"/>
            <a:endParaRPr lang="en-US" dirty="0" smtClean="0"/>
          </a:p>
          <a:p>
            <a:pPr latinLnBrk="0" hangingPunct="0"/>
            <a:endParaRPr lang="en-US" dirty="0"/>
          </a:p>
          <a:p>
            <a:pPr latinLnBrk="0" hangingPunct="0"/>
            <a:r>
              <a:rPr lang="en-US" dirty="0" smtClean="0"/>
              <a:t>Other Examples</a:t>
            </a:r>
          </a:p>
          <a:p>
            <a:pPr latinLnBrk="0" hangingPunct="0"/>
            <a:endParaRPr lang="en-US" dirty="0"/>
          </a:p>
        </p:txBody>
      </p:sp>
      <p:pic>
        <p:nvPicPr>
          <p:cNvPr id="4" name="Picture 3"/>
          <p:cNvPicPr/>
          <p:nvPr/>
        </p:nvPicPr>
        <p:blipFill>
          <a:blip r:embed="rId2"/>
          <a:stretch>
            <a:fillRect/>
          </a:stretch>
        </p:blipFill>
        <p:spPr>
          <a:xfrm>
            <a:off x="3810000" y="3124200"/>
            <a:ext cx="4510769" cy="3048000"/>
          </a:xfrm>
          <a:prstGeom prst="rect">
            <a:avLst/>
          </a:prstGeom>
        </p:spPr>
      </p:pic>
      <p:sp>
        <p:nvSpPr>
          <p:cNvPr id="5" name="Slide Number Placeholder 4"/>
          <p:cNvSpPr>
            <a:spLocks noGrp="1"/>
          </p:cNvSpPr>
          <p:nvPr>
            <p:ph type="sldNum" sz="quarter" idx="12"/>
          </p:nvPr>
        </p:nvSpPr>
        <p:spPr/>
        <p:txBody>
          <a:bodyPr/>
          <a:lstStyle/>
          <a:p>
            <a:fld id="{0C3A1854-6B63-4059-B360-A3C4972BF0FC}" type="slidenum">
              <a:rPr lang="ko-KR" altLang="en-US" smtClean="0"/>
              <a:pPr/>
              <a:t>25</a:t>
            </a:fld>
            <a:endParaRPr lang="ko-KR" altLang="en-US"/>
          </a:p>
        </p:txBody>
      </p:sp>
    </p:spTree>
    <p:extLst>
      <p:ext uri="{BB962C8B-B14F-4D97-AF65-F5344CB8AC3E}">
        <p14:creationId xmlns:p14="http://schemas.microsoft.com/office/powerpoint/2010/main" val="2510861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5874" name="Rectangle 2"/>
          <p:cNvSpPr>
            <a:spLocks noGrp="1" noChangeArrowheads="1"/>
          </p:cNvSpPr>
          <p:nvPr>
            <p:ph type="title"/>
          </p:nvPr>
        </p:nvSpPr>
        <p:spPr/>
        <p:txBody>
          <a:bodyPr/>
          <a:lstStyle/>
          <a:p>
            <a:r>
              <a:rPr lang="en-US" dirty="0"/>
              <a:t>Risks and Causes of Project Failure</a:t>
            </a:r>
          </a:p>
        </p:txBody>
      </p:sp>
      <p:sp>
        <p:nvSpPr>
          <p:cNvPr id="1615875" name="Rectangle 3"/>
          <p:cNvSpPr>
            <a:spLocks noGrp="1" noChangeArrowheads="1"/>
          </p:cNvSpPr>
          <p:nvPr>
            <p:ph idx="1"/>
          </p:nvPr>
        </p:nvSpPr>
        <p:spPr/>
        <p:txBody>
          <a:bodyPr/>
          <a:lstStyle/>
          <a:p>
            <a:pPr>
              <a:lnSpc>
                <a:spcPct val="90000"/>
              </a:lnSpc>
            </a:pPr>
            <a:r>
              <a:rPr lang="en-US" sz="1400" dirty="0"/>
              <a:t>Delay in completion (increase in IDC)</a:t>
            </a:r>
          </a:p>
          <a:p>
            <a:pPr>
              <a:lnSpc>
                <a:spcPct val="90000"/>
              </a:lnSpc>
            </a:pPr>
            <a:r>
              <a:rPr lang="en-US" sz="1400" dirty="0"/>
              <a:t>Capital cost over-run</a:t>
            </a:r>
            <a:endParaRPr lang="en-US" sz="900" dirty="0"/>
          </a:p>
          <a:p>
            <a:pPr>
              <a:lnSpc>
                <a:spcPct val="90000"/>
              </a:lnSpc>
            </a:pPr>
            <a:r>
              <a:rPr lang="en-US" sz="1400" dirty="0"/>
              <a:t>Technical Failure</a:t>
            </a:r>
          </a:p>
          <a:p>
            <a:pPr>
              <a:lnSpc>
                <a:spcPct val="90000"/>
              </a:lnSpc>
            </a:pPr>
            <a:r>
              <a:rPr lang="en-US" sz="1400" dirty="0"/>
              <a:t>Revenue Contract Default</a:t>
            </a:r>
            <a:endParaRPr lang="en-US" sz="900" dirty="0"/>
          </a:p>
          <a:p>
            <a:pPr>
              <a:lnSpc>
                <a:spcPct val="90000"/>
              </a:lnSpc>
            </a:pPr>
            <a:r>
              <a:rPr lang="en-US" sz="1400" dirty="0"/>
              <a:t>Increased Price of Raw Materials</a:t>
            </a:r>
            <a:endParaRPr lang="en-US" sz="900" dirty="0"/>
          </a:p>
          <a:p>
            <a:pPr>
              <a:lnSpc>
                <a:spcPct val="90000"/>
              </a:lnSpc>
            </a:pPr>
            <a:r>
              <a:rPr lang="en-US" sz="1400" dirty="0"/>
              <a:t>Loss of Competitive Position</a:t>
            </a:r>
          </a:p>
          <a:p>
            <a:pPr>
              <a:lnSpc>
                <a:spcPct val="90000"/>
              </a:lnSpc>
            </a:pPr>
            <a:r>
              <a:rPr lang="en-US" sz="1400" dirty="0"/>
              <a:t>Commodity Price Risk</a:t>
            </a:r>
          </a:p>
          <a:p>
            <a:pPr>
              <a:lnSpc>
                <a:spcPct val="90000"/>
              </a:lnSpc>
            </a:pPr>
            <a:r>
              <a:rPr lang="en-US" sz="1400" dirty="0"/>
              <a:t>Volume Risk</a:t>
            </a:r>
          </a:p>
          <a:p>
            <a:pPr>
              <a:lnSpc>
                <a:spcPct val="90000"/>
              </a:lnSpc>
            </a:pPr>
            <a:r>
              <a:rPr lang="en-US" sz="1400" dirty="0"/>
              <a:t>Overoptimistic Reserve Projections</a:t>
            </a:r>
          </a:p>
          <a:p>
            <a:pPr>
              <a:lnSpc>
                <a:spcPct val="90000"/>
              </a:lnSpc>
            </a:pPr>
            <a:r>
              <a:rPr lang="en-US" sz="1400" dirty="0"/>
              <a:t>Exchange rate </a:t>
            </a:r>
          </a:p>
          <a:p>
            <a:pPr>
              <a:lnSpc>
                <a:spcPct val="90000"/>
              </a:lnSpc>
            </a:pPr>
            <a:r>
              <a:rPr lang="en-US" sz="1400" dirty="0"/>
              <a:t>Technical Obsolescence of Plant</a:t>
            </a:r>
            <a:endParaRPr lang="en-US" sz="900" dirty="0"/>
          </a:p>
          <a:p>
            <a:pPr>
              <a:lnSpc>
                <a:spcPct val="90000"/>
              </a:lnSpc>
            </a:pPr>
            <a:r>
              <a:rPr lang="en-US" sz="1400" dirty="0"/>
              <a:t>Financial Failure of Contractor</a:t>
            </a:r>
          </a:p>
          <a:p>
            <a:pPr>
              <a:lnSpc>
                <a:spcPct val="90000"/>
              </a:lnSpc>
            </a:pPr>
            <a:r>
              <a:rPr lang="en-US" sz="1400" dirty="0"/>
              <a:t>Uninsured Casualty Losses</a:t>
            </a:r>
          </a:p>
        </p:txBody>
      </p:sp>
      <p:sp>
        <p:nvSpPr>
          <p:cNvPr id="1615876" name="Rectangle 4"/>
          <p:cNvSpPr>
            <a:spLocks noGrp="1" noChangeArrowheads="1"/>
          </p:cNvSpPr>
          <p:nvPr>
            <p:ph sz="half" idx="4294967295"/>
          </p:nvPr>
        </p:nvSpPr>
        <p:spPr>
          <a:xfrm>
            <a:off x="4419600" y="1357298"/>
            <a:ext cx="3867150" cy="4351338"/>
          </a:xfrm>
        </p:spPr>
        <p:txBody>
          <a:bodyPr/>
          <a:lstStyle/>
          <a:p>
            <a:pPr>
              <a:lnSpc>
                <a:spcPct val="90000"/>
              </a:lnSpc>
            </a:pPr>
            <a:r>
              <a:rPr lang="en-US" sz="1400" dirty="0"/>
              <a:t>US Nuclear Plants</a:t>
            </a:r>
          </a:p>
          <a:p>
            <a:pPr>
              <a:lnSpc>
                <a:spcPct val="90000"/>
              </a:lnSpc>
            </a:pPr>
            <a:r>
              <a:rPr lang="en-US" sz="1400" dirty="0" smtClean="0"/>
              <a:t>Eurotunnel / Samsung Heavy Industries</a:t>
            </a:r>
            <a:endParaRPr lang="en-US" sz="1400" dirty="0"/>
          </a:p>
          <a:p>
            <a:pPr>
              <a:lnSpc>
                <a:spcPct val="90000"/>
              </a:lnSpc>
            </a:pPr>
            <a:r>
              <a:rPr lang="en-US" sz="1400" dirty="0"/>
              <a:t>Alstrom Combined Cycle</a:t>
            </a:r>
          </a:p>
          <a:p>
            <a:pPr>
              <a:lnSpc>
                <a:spcPct val="90000"/>
              </a:lnSpc>
            </a:pPr>
            <a:r>
              <a:rPr lang="en-US" sz="1400" dirty="0"/>
              <a:t>Dabhol; AES Drax</a:t>
            </a:r>
          </a:p>
          <a:p>
            <a:pPr>
              <a:lnSpc>
                <a:spcPct val="90000"/>
              </a:lnSpc>
            </a:pPr>
            <a:r>
              <a:rPr lang="en-US" sz="1400" dirty="0" smtClean="0"/>
              <a:t>Austrian/California </a:t>
            </a:r>
            <a:r>
              <a:rPr lang="en-US" sz="1400" dirty="0"/>
              <a:t>Wood Plants</a:t>
            </a:r>
          </a:p>
          <a:p>
            <a:pPr>
              <a:lnSpc>
                <a:spcPct val="90000"/>
              </a:lnSpc>
            </a:pPr>
            <a:r>
              <a:rPr lang="en-US" sz="1400" dirty="0"/>
              <a:t>Natural gas plants </a:t>
            </a:r>
          </a:p>
          <a:p>
            <a:pPr>
              <a:lnSpc>
                <a:spcPct val="90000"/>
              </a:lnSpc>
            </a:pPr>
            <a:r>
              <a:rPr lang="en-US" sz="1400" dirty="0"/>
              <a:t>Argentina Merchants</a:t>
            </a:r>
          </a:p>
          <a:p>
            <a:pPr>
              <a:lnSpc>
                <a:spcPct val="90000"/>
              </a:lnSpc>
            </a:pPr>
            <a:r>
              <a:rPr lang="en-US" sz="1400" dirty="0" smtClean="0"/>
              <a:t>Pocantas Toll way; </a:t>
            </a:r>
            <a:r>
              <a:rPr lang="en-US" sz="1400" dirty="0"/>
              <a:t>Subways</a:t>
            </a:r>
          </a:p>
          <a:p>
            <a:pPr>
              <a:lnSpc>
                <a:spcPct val="90000"/>
              </a:lnSpc>
            </a:pPr>
            <a:r>
              <a:rPr lang="en-US" sz="1400" dirty="0"/>
              <a:t>Philippines Project</a:t>
            </a:r>
          </a:p>
          <a:p>
            <a:pPr>
              <a:lnSpc>
                <a:spcPct val="90000"/>
              </a:lnSpc>
            </a:pPr>
            <a:r>
              <a:rPr lang="en-US" sz="1400" dirty="0"/>
              <a:t>PT Pation in Indonesia</a:t>
            </a:r>
          </a:p>
          <a:p>
            <a:pPr>
              <a:lnSpc>
                <a:spcPct val="90000"/>
              </a:lnSpc>
            </a:pPr>
            <a:r>
              <a:rPr lang="en-US" sz="1400" dirty="0" smtClean="0"/>
              <a:t>Iridium</a:t>
            </a:r>
            <a:endParaRPr lang="en-US" sz="1400" dirty="0"/>
          </a:p>
          <a:p>
            <a:pPr>
              <a:lnSpc>
                <a:spcPct val="90000"/>
              </a:lnSpc>
            </a:pPr>
            <a:r>
              <a:rPr lang="en-US" sz="1400" dirty="0"/>
              <a:t>Hima Power Plant in India</a:t>
            </a:r>
          </a:p>
        </p:txBody>
      </p:sp>
      <p:sp>
        <p:nvSpPr>
          <p:cNvPr id="2" name="Slide Number Placeholder 1"/>
          <p:cNvSpPr>
            <a:spLocks noGrp="1"/>
          </p:cNvSpPr>
          <p:nvPr>
            <p:ph type="sldNum" sz="quarter" idx="12"/>
          </p:nvPr>
        </p:nvSpPr>
        <p:spPr/>
        <p:txBody>
          <a:bodyPr/>
          <a:lstStyle/>
          <a:p>
            <a:pPr algn="ctr"/>
            <a:fld id="{0C3A1854-6B63-4059-B360-A3C4972BF0FC}" type="slidenum">
              <a:rPr lang="ko-KR" altLang="en-US" smtClean="0"/>
              <a:pPr algn="ctr"/>
              <a:t>26</a:t>
            </a:fld>
            <a:endParaRPr lang="ko-KR" altLang="en-US" dirty="0"/>
          </a:p>
        </p:txBody>
      </p:sp>
    </p:spTree>
    <p:extLst>
      <p:ext uri="{BB962C8B-B14F-4D97-AF65-F5344CB8AC3E}">
        <p14:creationId xmlns:p14="http://schemas.microsoft.com/office/powerpoint/2010/main" val="3680118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t>Largest Defaults by Year</a:t>
            </a:r>
            <a:endParaRPr lang="ko-KR" altLang="en-US" dirty="0"/>
          </a:p>
        </p:txBody>
      </p:sp>
      <p:pic>
        <p:nvPicPr>
          <p:cNvPr id="5" name="Content Placeholder 4"/>
          <p:cNvPicPr>
            <a:picLocks noGrp="1" noChangeAspect="1"/>
          </p:cNvPicPr>
          <p:nvPr>
            <p:ph idx="1"/>
          </p:nvPr>
        </p:nvPicPr>
        <p:blipFill>
          <a:blip r:embed="rId2"/>
          <a:stretch>
            <a:fillRect/>
          </a:stretch>
        </p:blipFill>
        <p:spPr>
          <a:xfrm>
            <a:off x="304800" y="1285877"/>
            <a:ext cx="4616080" cy="4929187"/>
          </a:xfrm>
          <a:prstGeom prst="rect">
            <a:avLst/>
          </a:prstGeom>
        </p:spPr>
      </p:pic>
      <p:sp>
        <p:nvSpPr>
          <p:cNvPr id="4" name="Slide Number Placeholder 3"/>
          <p:cNvSpPr>
            <a:spLocks noGrp="1"/>
          </p:cNvSpPr>
          <p:nvPr>
            <p:ph type="sldNum" sz="quarter" idx="12"/>
          </p:nvPr>
        </p:nvSpPr>
        <p:spPr/>
        <p:txBody>
          <a:bodyPr/>
          <a:lstStyle/>
          <a:p>
            <a:pPr algn="ctr"/>
            <a:fld id="{0C3A1854-6B63-4059-B360-A3C4972BF0FC}" type="slidenum">
              <a:rPr lang="ko-KR" altLang="en-US" smtClean="0"/>
              <a:pPr algn="ctr"/>
              <a:t>27</a:t>
            </a:fld>
            <a:endParaRPr lang="ko-KR" altLang="en-US" dirty="0"/>
          </a:p>
        </p:txBody>
      </p:sp>
      <p:pic>
        <p:nvPicPr>
          <p:cNvPr id="6" name="Picture 5"/>
          <p:cNvPicPr>
            <a:picLocks noChangeAspect="1"/>
          </p:cNvPicPr>
          <p:nvPr/>
        </p:nvPicPr>
        <p:blipFill>
          <a:blip r:embed="rId3"/>
          <a:stretch>
            <a:fillRect/>
          </a:stretch>
        </p:blipFill>
        <p:spPr>
          <a:xfrm>
            <a:off x="4888223" y="1285877"/>
            <a:ext cx="3999516" cy="3348037"/>
          </a:xfrm>
          <a:prstGeom prst="rect">
            <a:avLst/>
          </a:prstGeom>
        </p:spPr>
      </p:pic>
    </p:spTree>
    <p:extLst>
      <p:ext uri="{BB962C8B-B14F-4D97-AF65-F5344CB8AC3E}">
        <p14:creationId xmlns:p14="http://schemas.microsoft.com/office/powerpoint/2010/main" val="26496290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ko-KR" dirty="0" smtClean="0"/>
              <a:t>Selected Defaults including Lehman Brothers in 2008</a:t>
            </a:r>
            <a:endParaRPr lang="ko-KR" altLang="en-US" dirty="0"/>
          </a:p>
        </p:txBody>
      </p:sp>
      <p:pic>
        <p:nvPicPr>
          <p:cNvPr id="5" name="Content Placeholder 4"/>
          <p:cNvPicPr>
            <a:picLocks noGrp="1" noChangeAspect="1"/>
          </p:cNvPicPr>
          <p:nvPr>
            <p:ph idx="1"/>
          </p:nvPr>
        </p:nvPicPr>
        <p:blipFill>
          <a:blip r:embed="rId2"/>
          <a:stretch>
            <a:fillRect/>
          </a:stretch>
        </p:blipFill>
        <p:spPr>
          <a:xfrm>
            <a:off x="1601037" y="1357313"/>
            <a:ext cx="5941925" cy="4929187"/>
          </a:xfrm>
          <a:prstGeom prst="rect">
            <a:avLst/>
          </a:prstGeom>
        </p:spPr>
      </p:pic>
      <p:sp>
        <p:nvSpPr>
          <p:cNvPr id="4" name="Slide Number Placeholder 3"/>
          <p:cNvSpPr>
            <a:spLocks noGrp="1"/>
          </p:cNvSpPr>
          <p:nvPr>
            <p:ph type="sldNum" sz="quarter" idx="12"/>
          </p:nvPr>
        </p:nvSpPr>
        <p:spPr/>
        <p:txBody>
          <a:bodyPr/>
          <a:lstStyle/>
          <a:p>
            <a:pPr algn="ctr"/>
            <a:fld id="{0C3A1854-6B63-4059-B360-A3C4972BF0FC}" type="slidenum">
              <a:rPr lang="ko-KR" altLang="en-US" smtClean="0"/>
              <a:pPr algn="ctr"/>
              <a:t>28</a:t>
            </a:fld>
            <a:endParaRPr lang="ko-KR" altLang="en-US" dirty="0"/>
          </a:p>
        </p:txBody>
      </p:sp>
    </p:spTree>
    <p:extLst>
      <p:ext uri="{BB962C8B-B14F-4D97-AF65-F5344CB8AC3E}">
        <p14:creationId xmlns:p14="http://schemas.microsoft.com/office/powerpoint/2010/main" val="4363511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Assessing Commercial Risks and Mitigation</a:t>
            </a:r>
            <a:endParaRPr lang="en-US" dirty="0"/>
          </a:p>
        </p:txBody>
      </p:sp>
    </p:spTree>
    <p:extLst>
      <p:ext uri="{BB962C8B-B14F-4D97-AF65-F5344CB8AC3E}">
        <p14:creationId xmlns:p14="http://schemas.microsoft.com/office/powerpoint/2010/main" val="787872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Project Finance versus Corporate Finance</a:t>
            </a:r>
            <a:endParaRPr lang="en-US" dirty="0"/>
          </a:p>
        </p:txBody>
      </p:sp>
      <p:sp>
        <p:nvSpPr>
          <p:cNvPr id="7" name="Text Placeholder 6"/>
          <p:cNvSpPr>
            <a:spLocks noGrp="1"/>
          </p:cNvSpPr>
          <p:nvPr>
            <p:ph type="body" idx="1"/>
          </p:nvPr>
        </p:nvSpPr>
        <p:spPr/>
        <p:txBody>
          <a:bodyPr/>
          <a:lstStyle/>
          <a:p>
            <a:r>
              <a:rPr lang="en-US" dirty="0" smtClean="0"/>
              <a:t>Corporate Finance</a:t>
            </a:r>
            <a:endParaRPr lang="en-US" dirty="0"/>
          </a:p>
        </p:txBody>
      </p:sp>
      <p:sp>
        <p:nvSpPr>
          <p:cNvPr id="8" name="Content Placeholder 7"/>
          <p:cNvSpPr>
            <a:spLocks noGrp="1"/>
          </p:cNvSpPr>
          <p:nvPr>
            <p:ph sz="half" idx="2"/>
          </p:nvPr>
        </p:nvSpPr>
        <p:spPr>
          <a:xfrm>
            <a:off x="587375" y="1774763"/>
            <a:ext cx="4041775" cy="4168838"/>
          </a:xfrm>
        </p:spPr>
        <p:txBody>
          <a:bodyPr>
            <a:normAutofit/>
          </a:bodyPr>
          <a:lstStyle/>
          <a:p>
            <a:pPr latinLnBrk="0" hangingPunct="0"/>
            <a:r>
              <a:rPr lang="en-US" dirty="0" smtClean="0"/>
              <a:t>Analysis is founded on history and evaluation of how companies will evolve relative to the past.</a:t>
            </a:r>
          </a:p>
          <a:p>
            <a:pPr latinLnBrk="0" hangingPunct="0"/>
            <a:r>
              <a:rPr lang="en-US" dirty="0" smtClean="0"/>
              <a:t>Financing is important but necessarily the primary part of the evaluation.</a:t>
            </a:r>
          </a:p>
          <a:p>
            <a:pPr latinLnBrk="0" hangingPunct="0"/>
            <a:r>
              <a:rPr lang="en-US" dirty="0" smtClean="0"/>
              <a:t>Focus on earnings, P/E ratios, EV/EBITDA ratios and Debt/EBITDA</a:t>
            </a:r>
            <a:endParaRPr lang="en-US" dirty="0"/>
          </a:p>
        </p:txBody>
      </p:sp>
      <p:sp>
        <p:nvSpPr>
          <p:cNvPr id="9" name="Text Placeholder 8"/>
          <p:cNvSpPr>
            <a:spLocks noGrp="1"/>
          </p:cNvSpPr>
          <p:nvPr>
            <p:ph type="body" sz="quarter" idx="3"/>
          </p:nvPr>
        </p:nvSpPr>
        <p:spPr/>
        <p:txBody>
          <a:bodyPr/>
          <a:lstStyle/>
          <a:p>
            <a:r>
              <a:rPr lang="en-US" dirty="0" smtClean="0"/>
              <a:t>Project Finance</a:t>
            </a:r>
            <a:endParaRPr lang="en-US" dirty="0"/>
          </a:p>
        </p:txBody>
      </p:sp>
      <p:sp>
        <p:nvSpPr>
          <p:cNvPr id="10" name="Content Placeholder 9"/>
          <p:cNvSpPr>
            <a:spLocks noGrp="1"/>
          </p:cNvSpPr>
          <p:nvPr>
            <p:ph sz="quarter" idx="4"/>
          </p:nvPr>
        </p:nvSpPr>
        <p:spPr>
          <a:xfrm>
            <a:off x="4629150" y="1774763"/>
            <a:ext cx="4210050" cy="4168838"/>
          </a:xfrm>
        </p:spPr>
        <p:txBody>
          <a:bodyPr>
            <a:normAutofit/>
          </a:bodyPr>
          <a:lstStyle/>
          <a:p>
            <a:pPr latinLnBrk="0" hangingPunct="0"/>
            <a:r>
              <a:rPr lang="en-US" dirty="0" smtClean="0"/>
              <a:t>Since there is no history a series of consulting and engineering studies must be evaluated.</a:t>
            </a:r>
          </a:p>
          <a:p>
            <a:pPr latinLnBrk="0" hangingPunct="0"/>
            <a:r>
              <a:rPr lang="en-US" dirty="0" smtClean="0"/>
              <a:t>The bank assesses whether the project works (engineering report).</a:t>
            </a:r>
          </a:p>
          <a:p>
            <a:pPr latinLnBrk="0" hangingPunct="0"/>
            <a:r>
              <a:rPr lang="en-US" dirty="0" smtClean="0"/>
              <a:t>Focus on cash flow. Equity IRR and DSCR</a:t>
            </a:r>
            <a:endParaRPr lang="en-US" dirty="0"/>
          </a:p>
        </p:txBody>
      </p:sp>
      <p:sp>
        <p:nvSpPr>
          <p:cNvPr id="2" name="Slide Number Placeholder 1"/>
          <p:cNvSpPr>
            <a:spLocks noGrp="1"/>
          </p:cNvSpPr>
          <p:nvPr>
            <p:ph type="sldNum" sz="quarter" idx="12"/>
          </p:nvPr>
        </p:nvSpPr>
        <p:spPr/>
        <p:txBody>
          <a:bodyPr/>
          <a:lstStyle/>
          <a:p>
            <a:pPr algn="ctr"/>
            <a:fld id="{0C3A1854-6B63-4059-B360-A3C4972BF0FC}" type="slidenum">
              <a:rPr lang="ko-KR" altLang="en-US" smtClean="0"/>
              <a:pPr algn="ctr"/>
              <a:t>3</a:t>
            </a:fld>
            <a:endParaRPr lang="ko-KR" altLang="en-US" dirty="0"/>
          </a:p>
        </p:txBody>
      </p:sp>
    </p:spTree>
    <p:extLst>
      <p:ext uri="{BB962C8B-B14F-4D97-AF65-F5344CB8AC3E}">
        <p14:creationId xmlns:p14="http://schemas.microsoft.com/office/powerpoint/2010/main" val="3603243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Matrix and Credit Memorandum</a:t>
            </a:r>
            <a:endParaRPr lang="en-US" dirty="0"/>
          </a:p>
        </p:txBody>
      </p:sp>
      <p:sp>
        <p:nvSpPr>
          <p:cNvPr id="3" name="Content Placeholder 2"/>
          <p:cNvSpPr>
            <a:spLocks noGrp="1"/>
          </p:cNvSpPr>
          <p:nvPr>
            <p:ph idx="1"/>
          </p:nvPr>
        </p:nvSpPr>
        <p:spPr/>
        <p:txBody>
          <a:bodyPr/>
          <a:lstStyle/>
          <a:p>
            <a:r>
              <a:rPr lang="en-US" dirty="0" smtClean="0"/>
              <a:t>Measuring Risks is Probability Impossible</a:t>
            </a:r>
          </a:p>
          <a:p>
            <a:r>
              <a:rPr lang="en-US" dirty="0" smtClean="0"/>
              <a:t>Discussion of Risks</a:t>
            </a:r>
          </a:p>
          <a:p>
            <a:pPr lvl="1"/>
            <a:r>
              <a:rPr lang="en-US" dirty="0" smtClean="0"/>
              <a:t>Classify Risks</a:t>
            </a:r>
          </a:p>
          <a:p>
            <a:pPr lvl="1"/>
            <a:r>
              <a:rPr lang="en-US" dirty="0" smtClean="0"/>
              <a:t>Define Risks</a:t>
            </a:r>
          </a:p>
          <a:p>
            <a:pPr lvl="1"/>
            <a:r>
              <a:rPr lang="en-US" dirty="0" smtClean="0"/>
              <a:t>Mitigation of Risks</a:t>
            </a:r>
          </a:p>
          <a:p>
            <a:pPr lvl="1"/>
            <a:r>
              <a:rPr lang="en-US" dirty="0" smtClean="0"/>
              <a:t>Probability and Magnitude</a:t>
            </a:r>
          </a:p>
          <a:p>
            <a:pPr lvl="1"/>
            <a:r>
              <a:rPr lang="en-US" dirty="0" smtClean="0"/>
              <a:t>Buffer to Accept Risks</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30</a:t>
            </a:fld>
            <a:endParaRPr lang="ko-KR" altLang="en-US"/>
          </a:p>
        </p:txBody>
      </p:sp>
    </p:spTree>
    <p:extLst>
      <p:ext uri="{BB962C8B-B14F-4D97-AF65-F5344CB8AC3E}">
        <p14:creationId xmlns:p14="http://schemas.microsoft.com/office/powerpoint/2010/main" val="4068501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Managerial Risk</a:t>
            </a:r>
            <a:endParaRPr lang="en-US" dirty="0"/>
          </a:p>
        </p:txBody>
      </p:sp>
      <p:sp>
        <p:nvSpPr>
          <p:cNvPr id="3" name="Content Placeholder 2"/>
          <p:cNvSpPr>
            <a:spLocks noGrp="1"/>
          </p:cNvSpPr>
          <p:nvPr>
            <p:ph idx="1"/>
          </p:nvPr>
        </p:nvSpPr>
        <p:spPr/>
        <p:txBody>
          <a:bodyPr>
            <a:normAutofit/>
          </a:bodyPr>
          <a:lstStyle/>
          <a:p>
            <a:pPr latinLnBrk="0" hangingPunct="0"/>
            <a:r>
              <a:rPr lang="en-US" dirty="0" smtClean="0"/>
              <a:t>Growth </a:t>
            </a:r>
            <a:r>
              <a:rPr lang="en-US" dirty="0"/>
              <a:t>Strategy and True Competitive Advantage (First Solar)</a:t>
            </a:r>
          </a:p>
          <a:p>
            <a:pPr latinLnBrk="0" hangingPunct="0"/>
            <a:r>
              <a:rPr lang="en-US" dirty="0" smtClean="0"/>
              <a:t>Power </a:t>
            </a:r>
            <a:r>
              <a:rPr lang="en-US" dirty="0"/>
              <a:t>House Square to Capital Destruction Square (Kalitta)</a:t>
            </a:r>
          </a:p>
          <a:p>
            <a:pPr latinLnBrk="0" hangingPunct="0"/>
            <a:r>
              <a:rPr lang="en-US" dirty="0" smtClean="0"/>
              <a:t>Pricing </a:t>
            </a:r>
            <a:r>
              <a:rPr lang="en-US" dirty="0"/>
              <a:t>Strategies and Risks (Iridium)</a:t>
            </a:r>
          </a:p>
          <a:p>
            <a:pPr latinLnBrk="0" hangingPunct="0"/>
            <a:r>
              <a:rPr lang="en-US" dirty="0" smtClean="0"/>
              <a:t>Enron, VW, Constellation (Hiding Information)</a:t>
            </a:r>
          </a:p>
          <a:p>
            <a:pPr latinLnBrk="0" hangingPunct="0"/>
            <a:r>
              <a:rPr lang="en-US" dirty="0" smtClean="0"/>
              <a:t>Re-financing in Corporate Finance after lack of confidence in management</a:t>
            </a:r>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31</a:t>
            </a:fld>
            <a:endParaRPr lang="ko-KR" altLang="en-US"/>
          </a:p>
        </p:txBody>
      </p:sp>
    </p:spTree>
    <p:extLst>
      <p:ext uri="{BB962C8B-B14F-4D97-AF65-F5344CB8AC3E}">
        <p14:creationId xmlns:p14="http://schemas.microsoft.com/office/powerpoint/2010/main" val="4130190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Cost Structure</a:t>
            </a:r>
            <a:br>
              <a:rPr lang="en-US" dirty="0" smtClean="0"/>
            </a:br>
            <a:endParaRPr lang="en-US" dirty="0"/>
          </a:p>
        </p:txBody>
      </p:sp>
      <p:sp>
        <p:nvSpPr>
          <p:cNvPr id="3" name="Content Placeholder 2"/>
          <p:cNvSpPr>
            <a:spLocks noGrp="1"/>
          </p:cNvSpPr>
          <p:nvPr>
            <p:ph idx="1"/>
          </p:nvPr>
        </p:nvSpPr>
        <p:spPr>
          <a:xfrm>
            <a:off x="428597" y="1371600"/>
            <a:ext cx="8286808" cy="4929222"/>
          </a:xfrm>
        </p:spPr>
        <p:txBody>
          <a:bodyPr/>
          <a:lstStyle/>
          <a:p>
            <a:pPr latinLnBrk="0" hangingPunct="0"/>
            <a:r>
              <a:rPr lang="en-US" dirty="0" smtClean="0"/>
              <a:t>Understand </a:t>
            </a:r>
            <a:r>
              <a:rPr lang="en-US" dirty="0"/>
              <a:t>Fixed and Variable Costs (UAL, GM)</a:t>
            </a:r>
          </a:p>
          <a:p>
            <a:pPr latinLnBrk="0" hangingPunct="0"/>
            <a:r>
              <a:rPr lang="en-US" dirty="0" smtClean="0"/>
              <a:t>Required </a:t>
            </a:r>
            <a:r>
              <a:rPr lang="en-US" dirty="0"/>
              <a:t>Maintenance Capital Expenditures </a:t>
            </a:r>
            <a:r>
              <a:rPr lang="en-US" dirty="0" smtClean="0"/>
              <a:t>(Airlines, Nuclear Plants)</a:t>
            </a:r>
            <a:endParaRPr lang="en-US" dirty="0"/>
          </a:p>
          <a:p>
            <a:pPr latinLnBrk="0" hangingPunct="0"/>
            <a:r>
              <a:rPr lang="en-US" dirty="0" smtClean="0"/>
              <a:t>Use </a:t>
            </a:r>
            <a:r>
              <a:rPr lang="en-US" dirty="0"/>
              <a:t>of Historic Trends and Danger of Multi-year Economic </a:t>
            </a:r>
            <a:r>
              <a:rPr lang="en-US" dirty="0" smtClean="0"/>
              <a:t>Expansion (1990’s, 2002-2006)</a:t>
            </a:r>
            <a:endParaRPr lang="en-US" dirty="0"/>
          </a:p>
          <a:p>
            <a:pPr latinLnBrk="0" hangingPunct="0"/>
            <a:r>
              <a:rPr lang="en-US" dirty="0" smtClean="0"/>
              <a:t>Problem: How can you really assess fixed and variable costs in financial reports</a:t>
            </a:r>
          </a:p>
          <a:p>
            <a:pPr latinLnBrk="0" hangingPunct="0"/>
            <a:r>
              <a:rPr lang="en-US" dirty="0" smtClean="0"/>
              <a:t>Exercise: Scatter Plot</a:t>
            </a:r>
          </a:p>
          <a:p>
            <a:pPr lvl="1" latinLnBrk="0" hangingPunct="0"/>
            <a:r>
              <a:rPr lang="en-US" dirty="0" smtClean="0"/>
              <a:t>Use F11 and eliminate the name of the X-axis</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32</a:t>
            </a:fld>
            <a:endParaRPr lang="ko-KR" altLang="en-US"/>
          </a:p>
        </p:txBody>
      </p:sp>
    </p:spTree>
    <p:extLst>
      <p:ext uri="{BB962C8B-B14F-4D97-AF65-F5344CB8AC3E}">
        <p14:creationId xmlns:p14="http://schemas.microsoft.com/office/powerpoint/2010/main" val="3885696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 Risks</a:t>
            </a:r>
            <a:endParaRPr lang="en-US" dirty="0"/>
          </a:p>
        </p:txBody>
      </p:sp>
      <p:sp>
        <p:nvSpPr>
          <p:cNvPr id="3" name="Content Placeholder 2"/>
          <p:cNvSpPr>
            <a:spLocks noGrp="1"/>
          </p:cNvSpPr>
          <p:nvPr>
            <p:ph idx="1"/>
          </p:nvPr>
        </p:nvSpPr>
        <p:spPr/>
        <p:txBody>
          <a:bodyPr>
            <a:normAutofit fontScale="77500" lnSpcReduction="20000"/>
          </a:bodyPr>
          <a:lstStyle/>
          <a:p>
            <a:pPr latinLnBrk="0" hangingPunct="0"/>
            <a:r>
              <a:rPr lang="en-US" dirty="0" smtClean="0"/>
              <a:t>Inventory </a:t>
            </a:r>
            <a:r>
              <a:rPr lang="en-US" dirty="0"/>
              <a:t>Risk </a:t>
            </a:r>
            <a:r>
              <a:rPr lang="en-US" dirty="0" smtClean="0"/>
              <a:t>(Launer)</a:t>
            </a:r>
          </a:p>
          <a:p>
            <a:pPr lvl="1" latinLnBrk="0" hangingPunct="0"/>
            <a:r>
              <a:rPr lang="en-US" dirty="0" smtClean="0"/>
              <a:t>Trading company buys gifts for sale to large retail stores. Tastes and demand changes. Left with inventory that has a lot less value.</a:t>
            </a:r>
            <a:endParaRPr lang="en-US" dirty="0"/>
          </a:p>
          <a:p>
            <a:pPr latinLnBrk="0" hangingPunct="0"/>
            <a:r>
              <a:rPr lang="en-US" dirty="0" smtClean="0"/>
              <a:t>Receivables </a:t>
            </a:r>
            <a:r>
              <a:rPr lang="en-US" dirty="0"/>
              <a:t>Risk </a:t>
            </a:r>
            <a:endParaRPr lang="en-US" dirty="0" smtClean="0"/>
          </a:p>
          <a:p>
            <a:pPr lvl="1" latinLnBrk="0" hangingPunct="0"/>
            <a:r>
              <a:rPr lang="en-US" dirty="0" smtClean="0"/>
              <a:t>Sales made to customers who do not make payments because of bankruptcy.</a:t>
            </a:r>
            <a:endParaRPr lang="en-US" dirty="0"/>
          </a:p>
          <a:p>
            <a:pPr latinLnBrk="0" hangingPunct="0"/>
            <a:r>
              <a:rPr lang="en-US" dirty="0" smtClean="0"/>
              <a:t>Trade </a:t>
            </a:r>
            <a:r>
              <a:rPr lang="en-US" dirty="0"/>
              <a:t>receivables age </a:t>
            </a:r>
            <a:r>
              <a:rPr lang="en-US" dirty="0" smtClean="0"/>
              <a:t>analysis</a:t>
            </a:r>
          </a:p>
          <a:p>
            <a:pPr lvl="1" latinLnBrk="0" hangingPunct="0"/>
            <a:r>
              <a:rPr lang="en-US" dirty="0" smtClean="0"/>
              <a:t>Evaluate the accounts receivable as percent of sales</a:t>
            </a:r>
            <a:endParaRPr lang="en-US" dirty="0"/>
          </a:p>
          <a:p>
            <a:pPr latinLnBrk="0" hangingPunct="0"/>
            <a:r>
              <a:rPr lang="en-US" dirty="0" smtClean="0"/>
              <a:t>Supplier Risk</a:t>
            </a:r>
          </a:p>
          <a:p>
            <a:pPr lvl="2" latinLnBrk="0" hangingPunct="0"/>
            <a:r>
              <a:rPr lang="en-US" dirty="0" smtClean="0"/>
              <a:t>Example: Loss of $55 </a:t>
            </a:r>
            <a:r>
              <a:rPr lang="en-US" dirty="0"/>
              <a:t>million related to the bankruptcy of one of our domestic coal suppliers. During the first quarter of 2008, as a result of a default by the supplier, we terminated our derivative contracts with the supplier, reclassified the related asset to accounts receivable, and fully reserved the amount. </a:t>
            </a:r>
          </a:p>
          <a:p>
            <a:pPr latinLnBrk="0" hangingPunct="0"/>
            <a:r>
              <a:rPr lang="en-US" dirty="0" smtClean="0"/>
              <a:t>Danger of exposure to single customer; Inventory holding risk</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33</a:t>
            </a:fld>
            <a:endParaRPr lang="ko-KR" altLang="en-US"/>
          </a:p>
        </p:txBody>
      </p:sp>
    </p:spTree>
    <p:extLst>
      <p:ext uri="{BB962C8B-B14F-4D97-AF65-F5344CB8AC3E}">
        <p14:creationId xmlns:p14="http://schemas.microsoft.com/office/powerpoint/2010/main" val="2782348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Evaluating Cash Flow and Source of Repayment</a:t>
            </a:r>
            <a:endParaRPr lang="en-US" dirty="0"/>
          </a:p>
        </p:txBody>
      </p:sp>
    </p:spTree>
    <p:extLst>
      <p:ext uri="{BB962C8B-B14F-4D97-AF65-F5344CB8AC3E}">
        <p14:creationId xmlns:p14="http://schemas.microsoft.com/office/powerpoint/2010/main" val="4173749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Source of Repayment for Credit Analysis</a:t>
            </a:r>
            <a:endParaRPr lang="en-US" dirty="0"/>
          </a:p>
        </p:txBody>
      </p:sp>
      <p:sp>
        <p:nvSpPr>
          <p:cNvPr id="3" name="Content Placeholder 2"/>
          <p:cNvSpPr>
            <a:spLocks noGrp="1"/>
          </p:cNvSpPr>
          <p:nvPr>
            <p:ph idx="1"/>
          </p:nvPr>
        </p:nvSpPr>
        <p:spPr>
          <a:xfrm>
            <a:off x="428597" y="1295400"/>
            <a:ext cx="8286808" cy="4929222"/>
          </a:xfrm>
        </p:spPr>
        <p:txBody>
          <a:bodyPr>
            <a:normAutofit fontScale="92500"/>
          </a:bodyPr>
          <a:lstStyle/>
          <a:p>
            <a:r>
              <a:rPr lang="en-US" dirty="0" smtClean="0"/>
              <a:t>Project finance source of repayment is cash flow</a:t>
            </a:r>
          </a:p>
          <a:p>
            <a:pPr lvl="1"/>
            <a:r>
              <a:rPr lang="en-US" dirty="0" smtClean="0"/>
              <a:t>Cash flow after taxes and maintenance capital expenditures</a:t>
            </a:r>
          </a:p>
          <a:p>
            <a:pPr lvl="1"/>
            <a:r>
              <a:rPr lang="en-US" dirty="0" smtClean="0"/>
              <a:t>Examples</a:t>
            </a:r>
          </a:p>
          <a:p>
            <a:r>
              <a:rPr lang="en-US" dirty="0" smtClean="0"/>
              <a:t>Corporate finance</a:t>
            </a:r>
          </a:p>
          <a:p>
            <a:pPr lvl="1"/>
            <a:r>
              <a:rPr lang="en-US" dirty="0" smtClean="0"/>
              <a:t>When a company </a:t>
            </a:r>
            <a:r>
              <a:rPr lang="en-US" dirty="0"/>
              <a:t>g</a:t>
            </a:r>
            <a:r>
              <a:rPr lang="en-US" dirty="0" smtClean="0"/>
              <a:t>rows, it would be bad to repay all debt</a:t>
            </a:r>
          </a:p>
          <a:p>
            <a:pPr lvl="1" eaLnBrk="0" latinLnBrk="0" hangingPunct="0"/>
            <a:r>
              <a:rPr lang="en-US" dirty="0" smtClean="0"/>
              <a:t>Source of repayment is strong </a:t>
            </a:r>
            <a:r>
              <a:rPr lang="en-US" dirty="0"/>
              <a:t>e</a:t>
            </a:r>
            <a:r>
              <a:rPr lang="en-US" dirty="0" smtClean="0"/>
              <a:t>nough </a:t>
            </a:r>
            <a:r>
              <a:rPr lang="en-US" dirty="0"/>
              <a:t>f</a:t>
            </a:r>
            <a:r>
              <a:rPr lang="en-US" dirty="0" smtClean="0"/>
              <a:t>inancial </a:t>
            </a:r>
            <a:r>
              <a:rPr lang="en-US" dirty="0"/>
              <a:t>r</a:t>
            </a:r>
            <a:r>
              <a:rPr lang="en-US" dirty="0" smtClean="0"/>
              <a:t>atios to re-finance</a:t>
            </a:r>
          </a:p>
          <a:p>
            <a:pPr lvl="1"/>
            <a:r>
              <a:rPr lang="en-US" dirty="0" smtClean="0"/>
              <a:t>When markets loose confidence, companies go bankrupt</a:t>
            </a:r>
          </a:p>
          <a:p>
            <a:pPr lvl="2"/>
            <a:r>
              <a:rPr lang="en-US" dirty="0" smtClean="0"/>
              <a:t>Examples: Enron, Constellation Energy, Lehman Brothers</a:t>
            </a:r>
          </a:p>
          <a:p>
            <a:pPr lvl="2"/>
            <a:r>
              <a:rPr lang="en-US" dirty="0" smtClean="0"/>
              <a:t>How can you assess when re-financing becomes not possible</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35</a:t>
            </a:fld>
            <a:endParaRPr lang="ko-KR" altLang="en-US"/>
          </a:p>
        </p:txBody>
      </p:sp>
    </p:spTree>
    <p:extLst>
      <p:ext uri="{BB962C8B-B14F-4D97-AF65-F5344CB8AC3E}">
        <p14:creationId xmlns:p14="http://schemas.microsoft.com/office/powerpoint/2010/main" val="731675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Flow and Debt Repayment</a:t>
            </a:r>
            <a:endParaRPr lang="en-US" dirty="0"/>
          </a:p>
        </p:txBody>
      </p:sp>
      <p:sp>
        <p:nvSpPr>
          <p:cNvPr id="3" name="Content Placeholder 2"/>
          <p:cNvSpPr>
            <a:spLocks noGrp="1"/>
          </p:cNvSpPr>
          <p:nvPr>
            <p:ph idx="1"/>
          </p:nvPr>
        </p:nvSpPr>
        <p:spPr/>
        <p:txBody>
          <a:bodyPr/>
          <a:lstStyle/>
          <a:p>
            <a:pPr latinLnBrk="0" hangingPunct="0"/>
            <a:r>
              <a:rPr lang="en-US" dirty="0" smtClean="0"/>
              <a:t>Primary source of repayment for:</a:t>
            </a:r>
          </a:p>
          <a:p>
            <a:pPr lvl="1" eaLnBrk="0" latinLnBrk="0" hangingPunct="0"/>
            <a:r>
              <a:rPr lang="en-US" dirty="0" smtClean="0"/>
              <a:t>Project Finance</a:t>
            </a:r>
          </a:p>
          <a:p>
            <a:pPr lvl="1" eaLnBrk="0" latinLnBrk="0" hangingPunct="0"/>
            <a:r>
              <a:rPr lang="en-US" dirty="0" smtClean="0"/>
              <a:t>Leverage Acquisitions</a:t>
            </a:r>
          </a:p>
          <a:p>
            <a:pPr latinLnBrk="0" hangingPunct="0"/>
            <a:r>
              <a:rPr lang="en-US" dirty="0" smtClean="0"/>
              <a:t>Secondary source of repayment for:</a:t>
            </a:r>
          </a:p>
          <a:p>
            <a:pPr lvl="1" eaLnBrk="0" latinLnBrk="0" hangingPunct="0"/>
            <a:r>
              <a:rPr lang="en-US" dirty="0" smtClean="0"/>
              <a:t>Corporate finance when stop discretionary capital expenditures</a:t>
            </a:r>
          </a:p>
          <a:p>
            <a:pPr lvl="1" eaLnBrk="0" latinLnBrk="0" hangingPunct="0"/>
            <a:r>
              <a:rPr lang="en-US" dirty="0" smtClean="0"/>
              <a:t>Related to financial ratios in corporate finance</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36</a:t>
            </a:fld>
            <a:endParaRPr lang="ko-KR" altLang="en-US"/>
          </a:p>
        </p:txBody>
      </p:sp>
    </p:spTree>
    <p:extLst>
      <p:ext uri="{BB962C8B-B14F-4D97-AF65-F5344CB8AC3E}">
        <p14:creationId xmlns:p14="http://schemas.microsoft.com/office/powerpoint/2010/main" val="4277825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EBITDA – General Discussion</a:t>
            </a:r>
            <a:endParaRPr lang="en-US" dirty="0"/>
          </a:p>
        </p:txBody>
      </p:sp>
      <p:sp>
        <p:nvSpPr>
          <p:cNvPr id="3" name="Content Placeholder 2"/>
          <p:cNvSpPr>
            <a:spLocks noGrp="1"/>
          </p:cNvSpPr>
          <p:nvPr>
            <p:ph idx="1"/>
          </p:nvPr>
        </p:nvSpPr>
        <p:spPr/>
        <p:txBody>
          <a:bodyPr/>
          <a:lstStyle/>
          <a:p>
            <a:pPr latinLnBrk="0" hangingPunct="0"/>
            <a:r>
              <a:rPr lang="en-GB" dirty="0" smtClean="0"/>
              <a:t>Definition as revenues related to basic operations coming in versus cash expenses going out </a:t>
            </a:r>
          </a:p>
          <a:p>
            <a:pPr latinLnBrk="0" hangingPunct="0"/>
            <a:r>
              <a:rPr lang="en-GB" dirty="0" smtClean="0"/>
              <a:t>Computation </a:t>
            </a:r>
            <a:r>
              <a:rPr lang="en-GB" dirty="0"/>
              <a:t>of EBITDA and Measurement Issues</a:t>
            </a:r>
            <a:endParaRPr lang="en-US" dirty="0"/>
          </a:p>
          <a:p>
            <a:pPr latinLnBrk="0" hangingPunct="0"/>
            <a:r>
              <a:rPr lang="en-GB" dirty="0"/>
              <a:t>Understanding and </a:t>
            </a:r>
            <a:r>
              <a:rPr lang="en-GB" dirty="0" smtClean="0"/>
              <a:t>Dissecting </a:t>
            </a:r>
            <a:r>
              <a:rPr lang="en-GB" dirty="0"/>
              <a:t>Trends in EBITDA</a:t>
            </a:r>
            <a:endParaRPr lang="en-US" dirty="0"/>
          </a:p>
          <a:p>
            <a:pPr latinLnBrk="0" hangingPunct="0"/>
            <a:r>
              <a:rPr lang="en-GB" dirty="0"/>
              <a:t>Acquiring Long-term data on EBITDA (read PDF)</a:t>
            </a:r>
            <a:endParaRPr lang="en-US" dirty="0"/>
          </a:p>
          <a:p>
            <a:pPr latinLnBrk="0" hangingPunct="0"/>
            <a:r>
              <a:rPr lang="en-GB" dirty="0"/>
              <a:t>Adjusting EBITDA for Exploration Expenses, Rental Expenses and Other Factors</a:t>
            </a:r>
            <a:endParaRPr lang="en-US" dirty="0"/>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37</a:t>
            </a:fld>
            <a:endParaRPr lang="ko-KR" altLang="en-US"/>
          </a:p>
        </p:txBody>
      </p:sp>
    </p:spTree>
    <p:extLst>
      <p:ext uri="{BB962C8B-B14F-4D97-AF65-F5344CB8AC3E}">
        <p14:creationId xmlns:p14="http://schemas.microsoft.com/office/powerpoint/2010/main" val="780321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sz="3200" dirty="0" smtClean="0"/>
              <a:t>Income Statement</a:t>
            </a:r>
          </a:p>
        </p:txBody>
      </p:sp>
      <p:sp>
        <p:nvSpPr>
          <p:cNvPr id="11267" name="Rectangle 3"/>
          <p:cNvSpPr>
            <a:spLocks noGrp="1" noChangeArrowheads="1"/>
          </p:cNvSpPr>
          <p:nvPr>
            <p:ph idx="1"/>
          </p:nvPr>
        </p:nvSpPr>
        <p:spPr>
          <a:xfrm>
            <a:off x="395940" y="1143000"/>
            <a:ext cx="8286808" cy="4929222"/>
          </a:xfrm>
        </p:spPr>
        <p:txBody>
          <a:bodyPr>
            <a:noAutofit/>
          </a:bodyPr>
          <a:lstStyle/>
          <a:p>
            <a:pPr latinLnBrk="0" hangingPunct="0">
              <a:lnSpc>
                <a:spcPct val="80000"/>
              </a:lnSpc>
            </a:pPr>
            <a:r>
              <a:rPr lang="en-US" sz="2000" dirty="0" smtClean="0"/>
              <a:t>Review trends in EBITDA, EBIT, EBT and Net Income and explain what is happening to the company</a:t>
            </a:r>
          </a:p>
          <a:p>
            <a:pPr latinLnBrk="0" hangingPunct="0">
              <a:lnSpc>
                <a:spcPct val="80000"/>
              </a:lnSpc>
            </a:pPr>
            <a:r>
              <a:rPr lang="en-US" sz="2000" dirty="0" smtClean="0"/>
              <a:t>EBITDA includes operating earnings and other income, but it does not include foreign exchange gains or losses, minority interest, extraordinary income or interest income.</a:t>
            </a:r>
          </a:p>
          <a:p>
            <a:pPr lvl="1" eaLnBrk="0" latinLnBrk="0" hangingPunct="0">
              <a:lnSpc>
                <a:spcPct val="80000"/>
              </a:lnSpc>
            </a:pPr>
            <a:r>
              <a:rPr lang="en-US" sz="2000" dirty="0" smtClean="0"/>
              <a:t>EBITDA is a rough proxy for free cash flow</a:t>
            </a:r>
          </a:p>
          <a:p>
            <a:pPr lvl="1" eaLnBrk="0" latinLnBrk="0" hangingPunct="0">
              <a:lnSpc>
                <a:spcPct val="80000"/>
              </a:lnSpc>
            </a:pPr>
            <a:r>
              <a:rPr lang="en-US" sz="2000" dirty="0" smtClean="0"/>
              <a:t>EBITDA is not generally shown on Income Statement</a:t>
            </a:r>
          </a:p>
          <a:p>
            <a:pPr lvl="1" eaLnBrk="0" latinLnBrk="0" hangingPunct="0">
              <a:lnSpc>
                <a:spcPct val="80000"/>
              </a:lnSpc>
            </a:pPr>
            <a:r>
              <a:rPr lang="en-US" sz="2000" dirty="0" smtClean="0"/>
              <a:t>Potential Adjustments for items such as exploration expense</a:t>
            </a:r>
          </a:p>
          <a:p>
            <a:pPr lvl="1" eaLnBrk="0" latinLnBrk="0" hangingPunct="0">
              <a:lnSpc>
                <a:spcPct val="80000"/>
              </a:lnSpc>
            </a:pPr>
            <a:r>
              <a:rPr lang="en-US" sz="2000" dirty="0" smtClean="0"/>
              <a:t>Compare EBIT to Net Assets and Net Capital</a:t>
            </a:r>
          </a:p>
          <a:p>
            <a:pPr latinLnBrk="0" hangingPunct="0">
              <a:lnSpc>
                <a:spcPct val="80000"/>
              </a:lnSpc>
            </a:pPr>
            <a:r>
              <a:rPr lang="en-US" sz="2000" dirty="0" smtClean="0"/>
              <a:t>Ratio of EBITDA to Revenues (EBITDA margin) should be shown for historic and projected periods</a:t>
            </a:r>
          </a:p>
          <a:p>
            <a:pPr latinLnBrk="0" hangingPunct="0">
              <a:lnSpc>
                <a:spcPct val="80000"/>
              </a:lnSpc>
            </a:pPr>
            <a:r>
              <a:rPr lang="en-US" sz="2000" dirty="0" smtClean="0"/>
              <a:t>EBITDA is related to un-levered cash flow while Net Income and EPS are after leverage</a:t>
            </a:r>
          </a:p>
          <a:p>
            <a:pPr latinLnBrk="0" hangingPunct="0">
              <a:lnSpc>
                <a:spcPct val="80000"/>
              </a:lnSpc>
            </a:pPr>
            <a:r>
              <a:rPr lang="en-US" sz="2000" dirty="0" smtClean="0"/>
              <a:t>NOPLAT is computed by EBIT less adjusted taxes, where taxes are computed through adjusting income taxes.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38</a:t>
            </a:fld>
            <a:endParaRPr lang="ko-KR" altLang="en-US"/>
          </a:p>
        </p:txBody>
      </p:sp>
    </p:spTree>
    <p:extLst>
      <p:ext uri="{BB962C8B-B14F-4D97-AF65-F5344CB8AC3E}">
        <p14:creationId xmlns:p14="http://schemas.microsoft.com/office/powerpoint/2010/main" val="36915726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Standard Computation of EBITDA</a:t>
            </a:r>
          </a:p>
        </p:txBody>
      </p:sp>
      <p:pic>
        <p:nvPicPr>
          <p:cNvPr id="12291" name="Picture 4"/>
          <p:cNvPicPr>
            <a:picLocks noGrp="1" noChangeAspect="1" noChangeArrowheads="1"/>
          </p:cNvPicPr>
          <p:nvPr>
            <p:ph idx="1"/>
          </p:nvPr>
        </p:nvPicPr>
        <p:blipFill>
          <a:blip r:embed="rId2" cstate="print"/>
          <a:stretch>
            <a:fillRect/>
          </a:stretch>
        </p:blipFill>
        <p:spPr>
          <a:xfrm>
            <a:off x="1278719" y="1357313"/>
            <a:ext cx="6586562" cy="4929187"/>
          </a:xfrm>
          <a:noFill/>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39</a:t>
            </a:fld>
            <a:endParaRPr lang="ko-KR" altLang="en-US"/>
          </a:p>
        </p:txBody>
      </p:sp>
    </p:spTree>
    <p:extLst>
      <p:ext uri="{BB962C8B-B14F-4D97-AF65-F5344CB8AC3E}">
        <p14:creationId xmlns:p14="http://schemas.microsoft.com/office/powerpoint/2010/main" val="2837861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and Forecasts in Corporate Analysis</a:t>
            </a:r>
            <a:endParaRPr lang="en-US" dirty="0"/>
          </a:p>
        </p:txBody>
      </p:sp>
      <p:sp>
        <p:nvSpPr>
          <p:cNvPr id="3" name="Content Placeholder 2"/>
          <p:cNvSpPr>
            <a:spLocks noGrp="1"/>
          </p:cNvSpPr>
          <p:nvPr>
            <p:ph idx="1"/>
          </p:nvPr>
        </p:nvSpPr>
        <p:spPr/>
        <p:txBody>
          <a:bodyPr>
            <a:normAutofit fontScale="92500" lnSpcReduction="10000"/>
          </a:bodyPr>
          <a:lstStyle/>
          <a:p>
            <a:pPr latinLnBrk="0" hangingPunct="0"/>
            <a:r>
              <a:rPr lang="en-US" dirty="0" smtClean="0"/>
              <a:t>History in Corporate Forecasts</a:t>
            </a:r>
          </a:p>
          <a:p>
            <a:pPr lvl="1" eaLnBrk="0" latinLnBrk="0" hangingPunct="0"/>
            <a:r>
              <a:rPr lang="en-US" dirty="0" smtClean="0"/>
              <a:t>Project Finance versus Corporate Finance</a:t>
            </a:r>
          </a:p>
          <a:p>
            <a:pPr lvl="1" eaLnBrk="0" latinLnBrk="0" hangingPunct="0"/>
            <a:r>
              <a:rPr lang="en-US" dirty="0" smtClean="0"/>
              <a:t>Example of Financial Ratio </a:t>
            </a:r>
          </a:p>
          <a:p>
            <a:pPr lvl="2" eaLnBrk="0" latinLnBrk="0" hangingPunct="0"/>
            <a:r>
              <a:rPr lang="en-US" dirty="0" smtClean="0"/>
              <a:t>Interest Coverage Ratio</a:t>
            </a:r>
          </a:p>
          <a:p>
            <a:pPr lvl="2" eaLnBrk="0" latinLnBrk="0" hangingPunct="0"/>
            <a:r>
              <a:rPr lang="en-US" dirty="0" smtClean="0"/>
              <a:t>Debt Service Coverage Ratio</a:t>
            </a:r>
          </a:p>
          <a:p>
            <a:pPr lvl="1" eaLnBrk="0" latinLnBrk="0" hangingPunct="0"/>
            <a:r>
              <a:rPr lang="en-US" dirty="0" smtClean="0"/>
              <a:t>Formula to Interpret Financial Ratio</a:t>
            </a:r>
          </a:p>
          <a:p>
            <a:pPr lvl="2" eaLnBrk="0" latinLnBrk="0" hangingPunct="0"/>
            <a:r>
              <a:rPr lang="en-US" dirty="0" smtClean="0"/>
              <a:t>Percent Reduction in Cash Flow = (ICR-1)/ICR or (DSCR-1)/DSCR</a:t>
            </a:r>
          </a:p>
          <a:p>
            <a:pPr lvl="2" eaLnBrk="0" latinLnBrk="0" hangingPunct="0"/>
            <a:r>
              <a:rPr lang="en-US" dirty="0" smtClean="0"/>
              <a:t>Cash Flow = 150, Interest is 75: Percent Reduction is 50%</a:t>
            </a:r>
          </a:p>
          <a:p>
            <a:pPr lvl="2" eaLnBrk="0" latinLnBrk="0" hangingPunct="0"/>
            <a:r>
              <a:rPr lang="en-US" dirty="0" smtClean="0"/>
              <a:t>Compute Interest Coverage Ratio for Case</a:t>
            </a:r>
          </a:p>
          <a:p>
            <a:pPr latinLnBrk="0" hangingPunct="0"/>
            <a:r>
              <a:rPr lang="en-US" dirty="0" smtClean="0"/>
              <a:t>Problem with History</a:t>
            </a:r>
          </a:p>
          <a:p>
            <a:pPr lvl="1" eaLnBrk="0" latinLnBrk="0" hangingPunct="0"/>
            <a:r>
              <a:rPr lang="en-US" dirty="0" smtClean="0"/>
              <a:t>Not available in project finance</a:t>
            </a:r>
          </a:p>
          <a:p>
            <a:pPr lvl="1" eaLnBrk="0" latinLnBrk="0" hangingPunct="0"/>
            <a:r>
              <a:rPr lang="en-US" dirty="0" smtClean="0"/>
              <a:t>Sudden changes from historic numbers</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4</a:t>
            </a:fld>
            <a:endParaRPr lang="ko-KR" altLang="en-US"/>
          </a:p>
        </p:txBody>
      </p:sp>
    </p:spTree>
    <p:extLst>
      <p:ext uri="{BB962C8B-B14F-4D97-AF65-F5344CB8AC3E}">
        <p14:creationId xmlns:p14="http://schemas.microsoft.com/office/powerpoint/2010/main" val="2659316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Compute EBITDA</a:t>
            </a:r>
            <a:endParaRPr lang="en-US" dirty="0"/>
          </a:p>
        </p:txBody>
      </p:sp>
      <p:sp>
        <p:nvSpPr>
          <p:cNvPr id="3" name="Content Placeholder 2"/>
          <p:cNvSpPr>
            <a:spLocks noGrp="1"/>
          </p:cNvSpPr>
          <p:nvPr>
            <p:ph idx="1"/>
          </p:nvPr>
        </p:nvSpPr>
        <p:spPr/>
        <p:txBody>
          <a:bodyPr/>
          <a:lstStyle/>
          <a:p>
            <a:r>
              <a:rPr lang="en-US" dirty="0" smtClean="0"/>
              <a:t>Samsung and Chesapeake Energy</a:t>
            </a:r>
          </a:p>
          <a:p>
            <a:pPr lvl="1"/>
            <a:r>
              <a:rPr lang="en-US" dirty="0" smtClean="0"/>
              <a:t>Download PDF</a:t>
            </a:r>
          </a:p>
          <a:p>
            <a:pPr lvl="1"/>
            <a:r>
              <a:rPr lang="en-US" dirty="0" smtClean="0"/>
              <a:t>Use Read PDF file</a:t>
            </a:r>
          </a:p>
          <a:p>
            <a:pPr lvl="1"/>
            <a:r>
              <a:rPr lang="en-US" dirty="0" smtClean="0"/>
              <a:t>Use Arrange Titles with Union Function</a:t>
            </a:r>
          </a:p>
          <a:p>
            <a:pPr lvl="1"/>
            <a:r>
              <a:rPr lang="en-US" dirty="0" smtClean="0"/>
              <a:t>Use Match and Index to Arrange Data</a:t>
            </a:r>
          </a:p>
          <a:p>
            <a:pPr lvl="1"/>
            <a:r>
              <a:rPr lang="en-US" dirty="0" smtClean="0"/>
              <a:t>Compute EBITDA</a:t>
            </a:r>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40</a:t>
            </a:fld>
            <a:endParaRPr lang="ko-KR" altLang="en-US"/>
          </a:p>
        </p:txBody>
      </p:sp>
    </p:spTree>
    <p:extLst>
      <p:ext uri="{BB962C8B-B14F-4D97-AF65-F5344CB8AC3E}">
        <p14:creationId xmlns:p14="http://schemas.microsoft.com/office/powerpoint/2010/main" val="4108428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EBITDA and Project Life</a:t>
            </a:r>
            <a:endParaRPr lang="en-US" dirty="0"/>
          </a:p>
        </p:txBody>
      </p:sp>
      <p:sp>
        <p:nvSpPr>
          <p:cNvPr id="3" name="Content Placeholder 2"/>
          <p:cNvSpPr>
            <a:spLocks noGrp="1"/>
          </p:cNvSpPr>
          <p:nvPr>
            <p:ph idx="1"/>
          </p:nvPr>
        </p:nvSpPr>
        <p:spPr/>
        <p:txBody>
          <a:bodyPr>
            <a:normAutofit/>
          </a:bodyPr>
          <a:lstStyle/>
          <a:p>
            <a:pPr latinLnBrk="0" hangingPunct="0"/>
            <a:r>
              <a:rPr lang="en-US" sz="2400" dirty="0" smtClean="0"/>
              <a:t>If Project Life is 2 years, ROIC is 10% and Investment is 1000.</a:t>
            </a:r>
          </a:p>
          <a:p>
            <a:pPr lvl="1" eaLnBrk="0" latinLnBrk="0" hangingPunct="0"/>
            <a:r>
              <a:rPr lang="en-US" sz="2000" dirty="0" smtClean="0"/>
              <a:t>EBIT = EBITDA – 500</a:t>
            </a:r>
          </a:p>
          <a:p>
            <a:pPr lvl="1" eaLnBrk="0" latinLnBrk="0" hangingPunct="0"/>
            <a:r>
              <a:rPr lang="en-US" sz="2000" dirty="0" smtClean="0"/>
              <a:t>EBIT = 1000 * 10% = 100</a:t>
            </a:r>
          </a:p>
          <a:p>
            <a:pPr lvl="1" eaLnBrk="0" latinLnBrk="0" hangingPunct="0"/>
            <a:r>
              <a:rPr lang="en-US" sz="2000" dirty="0" smtClean="0"/>
              <a:t>EBITDA =  600</a:t>
            </a:r>
          </a:p>
          <a:p>
            <a:pPr latinLnBrk="0" hangingPunct="0"/>
            <a:r>
              <a:rPr lang="en-US" sz="2400" dirty="0" smtClean="0"/>
              <a:t>If Project Life is 2 years, ROIC is 10% and Investment is 1000.</a:t>
            </a:r>
          </a:p>
          <a:p>
            <a:pPr lvl="1" eaLnBrk="0" latinLnBrk="0" hangingPunct="0"/>
            <a:r>
              <a:rPr lang="en-US" sz="2000" dirty="0" smtClean="0"/>
              <a:t>EBITDA = EBITDA – 50</a:t>
            </a:r>
          </a:p>
          <a:p>
            <a:pPr lvl="1" eaLnBrk="0" latinLnBrk="0" hangingPunct="0"/>
            <a:r>
              <a:rPr lang="en-US" sz="2000" dirty="0" smtClean="0"/>
              <a:t>EBIT = 1000 * 10% = 100</a:t>
            </a:r>
          </a:p>
          <a:p>
            <a:pPr lvl="1" eaLnBrk="0" latinLnBrk="0" hangingPunct="0"/>
            <a:r>
              <a:rPr lang="en-US" sz="2000" dirty="0" smtClean="0"/>
              <a:t>EBITDA = 150</a:t>
            </a:r>
          </a:p>
          <a:p>
            <a:pPr latinLnBrk="0" hangingPunct="0"/>
            <a:r>
              <a:rPr lang="en-US" sz="2400" dirty="0" smtClean="0"/>
              <a:t>Debt to EBITDA and EV to EBITDA should be Different</a:t>
            </a:r>
            <a:endParaRPr lang="en-US" sz="2400"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41</a:t>
            </a:fld>
            <a:endParaRPr lang="ko-KR" altLang="en-US"/>
          </a:p>
        </p:txBody>
      </p:sp>
    </p:spTree>
    <p:extLst>
      <p:ext uri="{BB962C8B-B14F-4D97-AF65-F5344CB8AC3E}">
        <p14:creationId xmlns:p14="http://schemas.microsoft.com/office/powerpoint/2010/main" val="343933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Autofit/>
          </a:bodyPr>
          <a:lstStyle/>
          <a:p>
            <a:r>
              <a:rPr lang="en-US" dirty="0"/>
              <a:t>Income Statement Analysis and </a:t>
            </a:r>
            <a:r>
              <a:rPr lang="en-US" dirty="0" smtClean="0"/>
              <a:t/>
            </a:r>
            <a:br>
              <a:rPr lang="en-US" dirty="0" smtClean="0"/>
            </a:br>
            <a:r>
              <a:rPr lang="en-US" dirty="0" smtClean="0"/>
              <a:t>Adjustments </a:t>
            </a:r>
            <a:r>
              <a:rPr lang="en-US" dirty="0"/>
              <a:t>to EBITDA</a:t>
            </a:r>
          </a:p>
        </p:txBody>
      </p:sp>
      <p:sp>
        <p:nvSpPr>
          <p:cNvPr id="16387" name="Rectangle 3"/>
          <p:cNvSpPr>
            <a:spLocks noGrp="1" noChangeArrowheads="1"/>
          </p:cNvSpPr>
          <p:nvPr>
            <p:ph idx="1"/>
          </p:nvPr>
        </p:nvSpPr>
        <p:spPr/>
        <p:txBody>
          <a:bodyPr wrap="none">
            <a:normAutofit/>
          </a:bodyPr>
          <a:lstStyle/>
          <a:p>
            <a:pPr marL="342900" indent="-342900">
              <a:lnSpc>
                <a:spcPct val="80000"/>
              </a:lnSpc>
            </a:pPr>
            <a:r>
              <a:rPr lang="en-US" sz="2400" dirty="0" smtClean="0"/>
              <a:t>Example of Adjustments to EBITDA</a:t>
            </a:r>
          </a:p>
          <a:p>
            <a:pPr marL="742950" lvl="1" indent="-285750">
              <a:lnSpc>
                <a:spcPct val="70000"/>
              </a:lnSpc>
            </a:pPr>
            <a:r>
              <a:rPr lang="en-US" sz="2400" dirty="0" smtClean="0"/>
              <a:t>Exploration Expenses (EBITDAX)</a:t>
            </a:r>
          </a:p>
          <a:p>
            <a:pPr marL="742950" lvl="1" indent="-285750">
              <a:lnSpc>
                <a:spcPct val="70000"/>
              </a:lnSpc>
            </a:pPr>
            <a:r>
              <a:rPr lang="en-US" sz="2400" dirty="0" smtClean="0"/>
              <a:t>Rental and Lease Payments (EBITDR)</a:t>
            </a:r>
          </a:p>
          <a:p>
            <a:pPr marL="342900" indent="-342900">
              <a:lnSpc>
                <a:spcPct val="80000"/>
              </a:lnSpc>
            </a:pPr>
            <a:r>
              <a:rPr lang="en-US" sz="2400" dirty="0" smtClean="0"/>
              <a:t>EBITDA Computation</a:t>
            </a:r>
          </a:p>
          <a:p>
            <a:pPr marL="742950" lvl="1" indent="-285750">
              <a:lnSpc>
                <a:spcPct val="70000"/>
              </a:lnSpc>
            </a:pPr>
            <a:r>
              <a:rPr lang="en-US" sz="2400" dirty="0" smtClean="0"/>
              <a:t>Top Down – move other income</a:t>
            </a:r>
          </a:p>
          <a:p>
            <a:pPr marL="742950" lvl="1" indent="-285750">
              <a:lnSpc>
                <a:spcPct val="70000"/>
              </a:lnSpc>
            </a:pPr>
            <a:r>
              <a:rPr lang="en-US" sz="2400" dirty="0" smtClean="0"/>
              <a:t>Bottom-up (Indirect)</a:t>
            </a:r>
          </a:p>
          <a:p>
            <a:pPr marL="342900" indent="-342900">
              <a:lnSpc>
                <a:spcPct val="80000"/>
              </a:lnSpc>
            </a:pPr>
            <a:r>
              <a:rPr lang="en-US" sz="2400" dirty="0" smtClean="0"/>
              <a:t>EBITDA Notes</a:t>
            </a:r>
          </a:p>
          <a:p>
            <a:pPr marL="742950" lvl="1" indent="-285750">
              <a:lnSpc>
                <a:spcPct val="70000"/>
              </a:lnSpc>
            </a:pPr>
            <a:r>
              <a:rPr lang="en-US" sz="2400" dirty="0" smtClean="0"/>
              <a:t>Interest Income out of EBITDA</a:t>
            </a:r>
          </a:p>
          <a:p>
            <a:pPr marL="742950" lvl="1" indent="-285750">
              <a:lnSpc>
                <a:spcPct val="70000"/>
              </a:lnSpc>
            </a:pPr>
            <a:r>
              <a:rPr lang="en-US" sz="2400" dirty="0" smtClean="0"/>
              <a:t>Interest Expense not in EBITDA</a:t>
            </a:r>
          </a:p>
          <a:p>
            <a:pPr marL="742950" lvl="1" indent="-285750">
              <a:lnSpc>
                <a:spcPct val="70000"/>
              </a:lnSpc>
            </a:pPr>
            <a:r>
              <a:rPr lang="en-US" sz="2400" dirty="0" smtClean="0"/>
              <a:t>Understand Non-cash Expenses</a:t>
            </a:r>
          </a:p>
          <a:p>
            <a:pPr marL="1143000" lvl="2">
              <a:lnSpc>
                <a:spcPct val="70000"/>
              </a:lnSpc>
            </a:pPr>
            <a:r>
              <a:rPr lang="en-US" sz="2400" dirty="0" smtClean="0"/>
              <a:t>Deferred Mining Costs </a:t>
            </a:r>
          </a:p>
          <a:p>
            <a:pPr marL="1143000" lvl="2">
              <a:lnSpc>
                <a:spcPct val="70000"/>
              </a:lnSpc>
            </a:pPr>
            <a:r>
              <a:rPr lang="en-US" sz="2400" dirty="0" smtClean="0"/>
              <a:t>Equity Income</a:t>
            </a:r>
          </a:p>
          <a:p>
            <a:pPr marL="1143000" lvl="2">
              <a:lnSpc>
                <a:spcPct val="70000"/>
              </a:lnSpc>
            </a:pPr>
            <a:r>
              <a:rPr lang="en-US" sz="2400" dirty="0" smtClean="0"/>
              <a:t>Minority Interest</a:t>
            </a:r>
          </a:p>
        </p:txBody>
      </p:sp>
      <p:sp>
        <p:nvSpPr>
          <p:cNvPr id="2" name="Slide Number Placeholder 1"/>
          <p:cNvSpPr>
            <a:spLocks noGrp="1"/>
          </p:cNvSpPr>
          <p:nvPr>
            <p:ph type="sldNum" sz="quarter" idx="12"/>
          </p:nvPr>
        </p:nvSpPr>
        <p:spPr/>
        <p:txBody>
          <a:bodyPr/>
          <a:lstStyle/>
          <a:p>
            <a:pPr algn="ctr"/>
            <a:fld id="{0C3A1854-6B63-4059-B360-A3C4972BF0FC}" type="slidenum">
              <a:rPr lang="ko-KR" altLang="en-US" smtClean="0"/>
              <a:pPr algn="ctr"/>
              <a:t>42</a:t>
            </a:fld>
            <a:endParaRPr lang="ko-KR" altLang="en-US" dirty="0"/>
          </a:p>
        </p:txBody>
      </p:sp>
    </p:spTree>
    <p:extLst>
      <p:ext uri="{BB962C8B-B14F-4D97-AF65-F5344CB8AC3E}">
        <p14:creationId xmlns:p14="http://schemas.microsoft.com/office/powerpoint/2010/main" val="3217571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smtClean="0"/>
              <a:t>Problems with EBITDA</a:t>
            </a:r>
          </a:p>
        </p:txBody>
      </p:sp>
      <p:sp>
        <p:nvSpPr>
          <p:cNvPr id="13315" name="Rectangle 3"/>
          <p:cNvSpPr>
            <a:spLocks noGrp="1" noChangeArrowheads="1"/>
          </p:cNvSpPr>
          <p:nvPr>
            <p:ph idx="1"/>
          </p:nvPr>
        </p:nvSpPr>
        <p:spPr/>
        <p:txBody>
          <a:bodyPr>
            <a:normAutofit fontScale="85000" lnSpcReduction="10000"/>
          </a:bodyPr>
          <a:lstStyle/>
          <a:p>
            <a:pPr latinLnBrk="0" hangingPunct="0"/>
            <a:r>
              <a:rPr lang="en-US" dirty="0" smtClean="0"/>
              <a:t>EBITDA is useful in its simplicity, and can be a good reference for comparison of debt and value, but it has weaknesses:</a:t>
            </a:r>
          </a:p>
          <a:p>
            <a:pPr lvl="1" eaLnBrk="0" latinLnBrk="0" hangingPunct="0"/>
            <a:r>
              <a:rPr lang="en-US" dirty="0" smtClean="0"/>
              <a:t>EBIT is more important than DA, because must use cash for replacing depreciation and amortization</a:t>
            </a:r>
          </a:p>
          <a:p>
            <a:pPr lvl="1" eaLnBrk="0" latinLnBrk="0" hangingPunct="0"/>
            <a:r>
              <a:rPr lang="en-US" dirty="0" smtClean="0"/>
              <a:t>In credit analysis, EBITDA works better for low rated credits than high rated credits. (Moody’s)</a:t>
            </a:r>
          </a:p>
          <a:p>
            <a:pPr lvl="1" eaLnBrk="0" latinLnBrk="0" hangingPunct="0"/>
            <a:r>
              <a:rPr lang="en-US" dirty="0" smtClean="0"/>
              <a:t>EBITDA is a better measure for companies with long-lived assets</a:t>
            </a:r>
          </a:p>
          <a:p>
            <a:pPr lvl="1" eaLnBrk="0" latinLnBrk="0" hangingPunct="0"/>
            <a:r>
              <a:rPr lang="en-US" dirty="0" smtClean="0"/>
              <a:t>EBITDA can be manipulated through accounting policies (operating expenses versus capital expenditures)</a:t>
            </a:r>
          </a:p>
          <a:p>
            <a:pPr lvl="1" eaLnBrk="0" latinLnBrk="0" hangingPunct="0"/>
            <a:r>
              <a:rPr lang="en-US" dirty="0" smtClean="0"/>
              <a:t>EBITDA ignores changes in working capital, does not consider required re-investment, says nothing about the quality of earnings, and it ignores unique attributes of industries.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43</a:t>
            </a:fld>
            <a:endParaRPr lang="ko-KR" altLang="en-US"/>
          </a:p>
        </p:txBody>
      </p:sp>
    </p:spTree>
    <p:extLst>
      <p:ext uri="{BB962C8B-B14F-4D97-AF65-F5344CB8AC3E}">
        <p14:creationId xmlns:p14="http://schemas.microsoft.com/office/powerpoint/2010/main" val="2881063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S&amp;P Definition of EBITA</a:t>
            </a:r>
            <a:endParaRPr lang="en-US" dirty="0"/>
          </a:p>
        </p:txBody>
      </p:sp>
      <p:sp>
        <p:nvSpPr>
          <p:cNvPr id="3" name="Content Placeholder 2"/>
          <p:cNvSpPr>
            <a:spLocks noGrp="1"/>
          </p:cNvSpPr>
          <p:nvPr>
            <p:ph idx="1"/>
          </p:nvPr>
        </p:nvSpPr>
        <p:spPr>
          <a:xfrm>
            <a:off x="762000" y="1371600"/>
            <a:ext cx="7924800" cy="4648200"/>
          </a:xfrm>
        </p:spPr>
        <p:txBody>
          <a:bodyPr/>
          <a:lstStyle/>
          <a:p>
            <a:pPr latinLnBrk="0" hangingPunct="0"/>
            <a:r>
              <a:rPr lang="en-US" sz="1600" dirty="0">
                <a:solidFill>
                  <a:srgbClr val="000000"/>
                </a:solidFill>
                <a:latin typeface="AmasisMT"/>
              </a:rPr>
              <a:t>Our definition of EBITDA is: Revenue minus operating expenses plus depreciation and amortization (</a:t>
            </a:r>
            <a:r>
              <a:rPr lang="en-US" sz="1600" dirty="0" smtClean="0">
                <a:solidFill>
                  <a:srgbClr val="000000"/>
                </a:solidFill>
                <a:latin typeface="AmasisMT"/>
              </a:rPr>
              <a:t>including noncurrent </a:t>
            </a:r>
            <a:r>
              <a:rPr lang="en-US" sz="1600" dirty="0">
                <a:solidFill>
                  <a:srgbClr val="000000"/>
                </a:solidFill>
                <a:latin typeface="AmasisMT"/>
              </a:rPr>
              <a:t>asset impairment and impairment reversals). We include cash dividends received from </a:t>
            </a:r>
            <a:r>
              <a:rPr lang="en-US" sz="1600" dirty="0" smtClean="0">
                <a:solidFill>
                  <a:srgbClr val="000000"/>
                </a:solidFill>
                <a:latin typeface="AmasisMT"/>
              </a:rPr>
              <a:t>investments accounted </a:t>
            </a:r>
            <a:r>
              <a:rPr lang="en-US" sz="1600" dirty="0">
                <a:solidFill>
                  <a:srgbClr val="000000"/>
                </a:solidFill>
                <a:latin typeface="AmasisMT"/>
              </a:rPr>
              <a:t>for under the equity method, and exclude the company's share of these investees' profits. This </a:t>
            </a:r>
            <a:r>
              <a:rPr lang="en-US" sz="1600" dirty="0" smtClean="0">
                <a:solidFill>
                  <a:srgbClr val="000000"/>
                </a:solidFill>
                <a:latin typeface="AmasisMT"/>
              </a:rPr>
              <a:t>definition generally </a:t>
            </a:r>
            <a:r>
              <a:rPr lang="en-US" sz="1600" dirty="0">
                <a:solidFill>
                  <a:srgbClr val="000000"/>
                </a:solidFill>
                <a:latin typeface="AmasisMT"/>
              </a:rPr>
              <a:t>adheres to what EBITDA stands for: earnings before interest, taxes, depreciation, and amortization.</a:t>
            </a:r>
          </a:p>
          <a:p>
            <a:pPr latinLnBrk="0" hangingPunct="0"/>
            <a:r>
              <a:rPr lang="en-US" sz="1600" dirty="0">
                <a:solidFill>
                  <a:srgbClr val="000000"/>
                </a:solidFill>
                <a:latin typeface="AmasisMT"/>
              </a:rPr>
              <a:t>However, it also excludes certain other income statement activity that we view as </a:t>
            </a:r>
            <a:r>
              <a:rPr lang="en-US" sz="1600" dirty="0" smtClean="0">
                <a:solidFill>
                  <a:srgbClr val="000000"/>
                </a:solidFill>
                <a:latin typeface="AmasisMT"/>
              </a:rPr>
              <a:t>nonoperating.</a:t>
            </a:r>
            <a:r>
              <a:rPr lang="en-US" sz="1600" dirty="0" smtClean="0">
                <a:solidFill>
                  <a:srgbClr val="666666"/>
                </a:solidFill>
                <a:latin typeface="AmasisMT-Light"/>
              </a:rPr>
              <a:t> </a:t>
            </a:r>
            <a:r>
              <a:rPr lang="en-US" sz="1600" dirty="0">
                <a:solidFill>
                  <a:srgbClr val="000000"/>
                </a:solidFill>
                <a:latin typeface="AmasisMT"/>
              </a:rPr>
              <a:t>Our definition of EBITDA aims to capture the results of a company's core operating activities before interest, </a:t>
            </a:r>
            <a:r>
              <a:rPr lang="en-US" sz="1600" dirty="0" smtClean="0">
                <a:solidFill>
                  <a:srgbClr val="000000"/>
                </a:solidFill>
                <a:latin typeface="AmasisMT"/>
              </a:rPr>
              <a:t>taxes, and </a:t>
            </a:r>
            <a:r>
              <a:rPr lang="en-US" sz="1600" dirty="0">
                <a:solidFill>
                  <a:srgbClr val="000000"/>
                </a:solidFill>
                <a:latin typeface="AmasisMT"/>
              </a:rPr>
              <a:t>the impact on earnings of capital spending and other investing and financing activities. This definition links to </a:t>
            </a:r>
            <a:r>
              <a:rPr lang="en-US" sz="1600" dirty="0" smtClean="0">
                <a:solidFill>
                  <a:srgbClr val="000000"/>
                </a:solidFill>
                <a:latin typeface="AmasisMT"/>
              </a:rPr>
              <a:t>the cash </a:t>
            </a:r>
            <a:r>
              <a:rPr lang="en-US" sz="1600" dirty="0">
                <a:solidFill>
                  <a:srgbClr val="000000"/>
                </a:solidFill>
                <a:latin typeface="AmasisMT"/>
              </a:rPr>
              <a:t>flow statement because we use EBITDA to calculate FFO, which we use as an accrual-based proxy for CFO (</a:t>
            </a:r>
            <a:r>
              <a:rPr lang="en-US" sz="1600" dirty="0" smtClean="0">
                <a:solidFill>
                  <a:srgbClr val="000000"/>
                </a:solidFill>
                <a:latin typeface="AmasisMT"/>
              </a:rPr>
              <a:t>cash flow </a:t>
            </a:r>
            <a:r>
              <a:rPr lang="en-US" sz="1600" dirty="0">
                <a:solidFill>
                  <a:srgbClr val="000000"/>
                </a:solidFill>
                <a:latin typeface="AmasisMT"/>
              </a:rPr>
              <a:t>from operations).</a:t>
            </a:r>
          </a:p>
          <a:p>
            <a:pPr latinLnBrk="0" hangingPunct="0"/>
            <a:r>
              <a:rPr lang="en-US" sz="1600" dirty="0" smtClean="0">
                <a:solidFill>
                  <a:srgbClr val="000000"/>
                </a:solidFill>
                <a:latin typeface="AmasisMT"/>
              </a:rPr>
              <a:t>Generally</a:t>
            </a:r>
            <a:r>
              <a:rPr lang="en-US" sz="1600" dirty="0">
                <a:solidFill>
                  <a:srgbClr val="000000"/>
                </a:solidFill>
                <a:latin typeface="AmasisMT"/>
              </a:rPr>
              <a:t>, this means that any income statement activity whose cash effects have been (or will be) classified as </a:t>
            </a:r>
            <a:r>
              <a:rPr lang="en-US" sz="1600" dirty="0" smtClean="0">
                <a:solidFill>
                  <a:srgbClr val="000000"/>
                </a:solidFill>
                <a:latin typeface="AmasisMT"/>
              </a:rPr>
              <a:t>being from </a:t>
            </a:r>
            <a:r>
              <a:rPr lang="en-US" sz="1600" dirty="0">
                <a:solidFill>
                  <a:srgbClr val="000000"/>
                </a:solidFill>
                <a:latin typeface="AmasisMT"/>
              </a:rPr>
              <a:t>operating activities (excluding interest and taxes) are included in our definition of </a:t>
            </a:r>
            <a:r>
              <a:rPr lang="en-US" sz="1600" dirty="0" smtClean="0">
                <a:solidFill>
                  <a:srgbClr val="000000"/>
                </a:solidFill>
                <a:latin typeface="AmasisMT"/>
              </a:rPr>
              <a:t>EBITDA. Conversely</a:t>
            </a:r>
            <a:r>
              <a:rPr lang="en-US" sz="1600" dirty="0">
                <a:solidFill>
                  <a:srgbClr val="000000"/>
                </a:solidFill>
                <a:latin typeface="AmasisMT"/>
              </a:rPr>
              <a:t>, income statement activity whose cash effects have been (or will be) classified in the statement of </a:t>
            </a:r>
            <a:r>
              <a:rPr lang="en-US" sz="1600" dirty="0" smtClean="0">
                <a:solidFill>
                  <a:srgbClr val="000000"/>
                </a:solidFill>
                <a:latin typeface="AmasisMT"/>
              </a:rPr>
              <a:t>cash flows </a:t>
            </a:r>
            <a:r>
              <a:rPr lang="en-US" sz="1600" dirty="0">
                <a:solidFill>
                  <a:srgbClr val="000000"/>
                </a:solidFill>
                <a:latin typeface="AmasisMT"/>
              </a:rPr>
              <a:t>as being from investing or financing activities is excluded from EBITDA.</a:t>
            </a:r>
            <a:endParaRPr lang="en-US" sz="1600"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44</a:t>
            </a:fld>
            <a:endParaRPr lang="ko-KR" altLang="en-US"/>
          </a:p>
        </p:txBody>
      </p:sp>
    </p:spTree>
    <p:extLst>
      <p:ext uri="{BB962C8B-B14F-4D97-AF65-F5344CB8AC3E}">
        <p14:creationId xmlns:p14="http://schemas.microsoft.com/office/powerpoint/2010/main" val="3414107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p:txBody>
          <a:bodyPr/>
          <a:lstStyle/>
          <a:p>
            <a:r>
              <a:rPr lang="en-US" dirty="0" smtClean="0"/>
              <a:t>Income Statement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2800" dirty="0" smtClean="0"/>
              <a:t>Simplified Income Statement</a:t>
            </a:r>
          </a:p>
        </p:txBody>
      </p:sp>
      <p:sp>
        <p:nvSpPr>
          <p:cNvPr id="14339" name="Rectangle 3"/>
          <p:cNvSpPr>
            <a:spLocks noGrp="1" noChangeArrowheads="1"/>
          </p:cNvSpPr>
          <p:nvPr>
            <p:ph idx="1"/>
          </p:nvPr>
        </p:nvSpPr>
        <p:spPr/>
        <p:txBody>
          <a:bodyPr/>
          <a:lstStyle/>
          <a:p>
            <a:pPr>
              <a:lnSpc>
                <a:spcPct val="80000"/>
              </a:lnSpc>
            </a:pPr>
            <a:r>
              <a:rPr lang="en-US" sz="1600" dirty="0" smtClean="0"/>
              <a:t>Sales</a:t>
            </a:r>
            <a:br>
              <a:rPr lang="en-US" sz="1600" dirty="0" smtClean="0"/>
            </a:br>
            <a:r>
              <a:rPr lang="en-US" sz="1600" dirty="0" smtClean="0"/>
              <a:t>-	COGS</a:t>
            </a:r>
          </a:p>
          <a:p>
            <a:pPr>
              <a:lnSpc>
                <a:spcPct val="80000"/>
              </a:lnSpc>
            </a:pPr>
            <a:r>
              <a:rPr lang="en-US" sz="1600" dirty="0" smtClean="0"/>
              <a:t>=	Gross Margin</a:t>
            </a:r>
            <a:br>
              <a:rPr lang="en-US" sz="1600" dirty="0" smtClean="0"/>
            </a:br>
            <a:r>
              <a:rPr lang="en-US" sz="1600" dirty="0" smtClean="0"/>
              <a:t>-	SG&amp;A</a:t>
            </a:r>
            <a:br>
              <a:rPr lang="en-US" sz="1600" dirty="0" smtClean="0"/>
            </a:br>
            <a:r>
              <a:rPr lang="en-US" sz="1600" dirty="0" smtClean="0"/>
              <a:t>-	Other Expenses</a:t>
            </a:r>
          </a:p>
          <a:p>
            <a:pPr>
              <a:lnSpc>
                <a:spcPct val="80000"/>
              </a:lnSpc>
            </a:pPr>
            <a:r>
              <a:rPr lang="en-US" sz="1600" dirty="0" smtClean="0"/>
              <a:t>+	Other Income</a:t>
            </a:r>
          </a:p>
          <a:p>
            <a:pPr>
              <a:lnSpc>
                <a:spcPct val="80000"/>
              </a:lnSpc>
            </a:pPr>
            <a:r>
              <a:rPr lang="en-US" sz="1600" dirty="0" smtClean="0"/>
              <a:t>=	EBITDA</a:t>
            </a:r>
          </a:p>
          <a:p>
            <a:pPr>
              <a:lnSpc>
                <a:spcPct val="80000"/>
              </a:lnSpc>
            </a:pPr>
            <a:r>
              <a:rPr lang="en-US" sz="1600" dirty="0" smtClean="0"/>
              <a:t>-	Depreciation and Amortization</a:t>
            </a:r>
          </a:p>
          <a:p>
            <a:pPr>
              <a:lnSpc>
                <a:spcPct val="80000"/>
              </a:lnSpc>
            </a:pPr>
            <a:r>
              <a:rPr lang="en-US" sz="1600" dirty="0" smtClean="0"/>
              <a:t>=	EBIT</a:t>
            </a:r>
          </a:p>
          <a:p>
            <a:pPr>
              <a:lnSpc>
                <a:spcPct val="80000"/>
              </a:lnSpc>
            </a:pPr>
            <a:r>
              <a:rPr lang="en-US" sz="1600" dirty="0" smtClean="0"/>
              <a:t>-	Interest Expense (income)</a:t>
            </a:r>
          </a:p>
          <a:p>
            <a:pPr>
              <a:lnSpc>
                <a:spcPct val="80000"/>
              </a:lnSpc>
            </a:pPr>
            <a:r>
              <a:rPr lang="en-US" sz="1600" dirty="0" smtClean="0"/>
              <a:t>=	EBT</a:t>
            </a:r>
            <a:br>
              <a:rPr lang="en-US" sz="1600" dirty="0" smtClean="0"/>
            </a:br>
            <a:r>
              <a:rPr lang="en-US" sz="1600" dirty="0" smtClean="0"/>
              <a:t>-	Income Taxes</a:t>
            </a:r>
          </a:p>
          <a:p>
            <a:pPr>
              <a:lnSpc>
                <a:spcPct val="80000"/>
              </a:lnSpc>
            </a:pPr>
            <a:r>
              <a:rPr lang="en-US" sz="1600" dirty="0" smtClean="0"/>
              <a:t>-	Minority Interest</a:t>
            </a:r>
          </a:p>
          <a:p>
            <a:pPr>
              <a:lnSpc>
                <a:spcPct val="80000"/>
              </a:lnSpc>
            </a:pPr>
            <a:r>
              <a:rPr lang="en-US" sz="1600" dirty="0" smtClean="0"/>
              <a:t>=	Net Income</a:t>
            </a:r>
          </a:p>
          <a:p>
            <a:pPr>
              <a:lnSpc>
                <a:spcPct val="80000"/>
              </a:lnSpc>
              <a:buFontTx/>
              <a:buNone/>
            </a:pPr>
            <a:endParaRPr lang="en-US" sz="1600" dirty="0" smtClean="0"/>
          </a:p>
          <a:p>
            <a:pPr>
              <a:lnSpc>
                <a:spcPct val="80000"/>
              </a:lnSpc>
              <a:buFontTx/>
              <a:buNone/>
            </a:pPr>
            <a:r>
              <a:rPr lang="en-US" sz="1600" dirty="0" smtClean="0"/>
              <a:t>NOPLAT = EBIT x (1-tax rate)</a:t>
            </a:r>
          </a:p>
          <a:p>
            <a:pPr>
              <a:lnSpc>
                <a:spcPct val="80000"/>
              </a:lnSpc>
              <a:buFontTx/>
              <a:buNone/>
            </a:pPr>
            <a:r>
              <a:rPr lang="en-US" sz="1600" dirty="0" smtClean="0"/>
              <a:t>NOPLAT = Net Income + Interest Expense x (1-tax)</a:t>
            </a:r>
          </a:p>
        </p:txBody>
      </p:sp>
      <p:sp>
        <p:nvSpPr>
          <p:cNvPr id="14340" name="Text Box 4"/>
          <p:cNvSpPr txBox="1">
            <a:spLocks noChangeArrowheads="1"/>
          </p:cNvSpPr>
          <p:nvPr/>
        </p:nvSpPr>
        <p:spPr bwMode="auto">
          <a:xfrm>
            <a:off x="5257800" y="1379069"/>
            <a:ext cx="2971800" cy="3539430"/>
          </a:xfrm>
          <a:prstGeom prst="rect">
            <a:avLst/>
          </a:prstGeom>
          <a:solidFill>
            <a:srgbClr val="FFFF00"/>
          </a:solidFill>
          <a:ln w="12700">
            <a:solidFill>
              <a:srgbClr val="FFFF00"/>
            </a:solidFill>
            <a:miter lim="800000"/>
            <a:headEnd type="none" w="sm" len="sm"/>
            <a:tailEnd type="none" w="sm" len="sm"/>
          </a:ln>
        </p:spPr>
        <p:txBody>
          <a:bodyPr>
            <a:spAutoFit/>
          </a:bodyPr>
          <a:lstStyle/>
          <a:p>
            <a:pPr algn="l">
              <a:spcBef>
                <a:spcPct val="50000"/>
              </a:spcBef>
            </a:pPr>
            <a:r>
              <a:rPr lang="en-US" sz="1400" dirty="0"/>
              <a:t>There is a debate about how to handle other income from non-consolidated subsidiary companies.</a:t>
            </a:r>
          </a:p>
          <a:p>
            <a:pPr algn="l">
              <a:spcBef>
                <a:spcPct val="50000"/>
              </a:spcBef>
            </a:pPr>
            <a:endParaRPr lang="en-US" sz="1400" dirty="0"/>
          </a:p>
          <a:p>
            <a:pPr algn="l">
              <a:spcBef>
                <a:spcPct val="50000"/>
              </a:spcBef>
            </a:pPr>
            <a:r>
              <a:rPr lang="en-US" sz="1400" dirty="0"/>
              <a:t>One school of thought (McKinsey) is that they should be valued separately since they will have different cost of capital etc.</a:t>
            </a:r>
          </a:p>
          <a:p>
            <a:pPr algn="l">
              <a:spcBef>
                <a:spcPct val="50000"/>
              </a:spcBef>
            </a:pPr>
            <a:endParaRPr lang="en-US" sz="1400" dirty="0"/>
          </a:p>
          <a:p>
            <a:pPr algn="l">
              <a:spcBef>
                <a:spcPct val="50000"/>
              </a:spcBef>
            </a:pPr>
            <a:r>
              <a:rPr lang="en-US" sz="1400" dirty="0"/>
              <a:t>In this case, do not include in EBITDA and remove the asset balance from the invested capital.  Must be consistent</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46</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eaLnBrk="0" latinLnBrk="0" hangingPunct="0"/>
            <a:r>
              <a:rPr lang="en-US" dirty="0" smtClean="0"/>
              <a:t>Analysis of Income Statement – Computation of EBITDA, Minority Interest, Preferred Dividends, Exploration Expense</a:t>
            </a:r>
          </a:p>
        </p:txBody>
      </p:sp>
      <p:pic>
        <p:nvPicPr>
          <p:cNvPr id="15363" name="Picture 3"/>
          <p:cNvPicPr>
            <a:picLocks noGrp="1" noChangeAspect="1" noChangeArrowheads="1"/>
          </p:cNvPicPr>
          <p:nvPr>
            <p:ph idx="1"/>
          </p:nvPr>
        </p:nvPicPr>
        <p:blipFill>
          <a:blip r:embed="rId3" cstate="print"/>
          <a:stretch>
            <a:fillRect/>
          </a:stretch>
        </p:blipFill>
        <p:spPr>
          <a:xfrm>
            <a:off x="428625" y="2185336"/>
            <a:ext cx="8286750" cy="3273140"/>
          </a:xfrm>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47</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p:txBody>
          <a:bodyPr/>
          <a:lstStyle/>
          <a:p>
            <a:r>
              <a:rPr lang="en-US" dirty="0" smtClean="0"/>
              <a:t>Cash Flow Statement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Cash Flow Statement</a:t>
            </a:r>
          </a:p>
        </p:txBody>
      </p:sp>
      <p:sp>
        <p:nvSpPr>
          <p:cNvPr id="20483" name="Rectangle 3"/>
          <p:cNvSpPr>
            <a:spLocks noGrp="1" noChangeArrowheads="1"/>
          </p:cNvSpPr>
          <p:nvPr>
            <p:ph idx="1"/>
          </p:nvPr>
        </p:nvSpPr>
        <p:spPr/>
        <p:txBody>
          <a:bodyPr>
            <a:normAutofit/>
          </a:bodyPr>
          <a:lstStyle/>
          <a:p>
            <a:pPr latinLnBrk="0" hangingPunct="0"/>
            <a:r>
              <a:rPr lang="en-US" sz="2000" dirty="0" smtClean="0"/>
              <a:t>Modern Cash Flow Statement has separation between</a:t>
            </a:r>
          </a:p>
          <a:p>
            <a:pPr lvl="1" eaLnBrk="0" latinLnBrk="0" hangingPunct="0"/>
            <a:r>
              <a:rPr lang="en-US" sz="2000" dirty="0" smtClean="0"/>
              <a:t>Operations</a:t>
            </a:r>
          </a:p>
          <a:p>
            <a:pPr lvl="1" eaLnBrk="0" latinLnBrk="0" hangingPunct="0"/>
            <a:r>
              <a:rPr lang="en-US" sz="2000" dirty="0" smtClean="0"/>
              <a:t>Capital expenditures (to maintain and grow operations) and</a:t>
            </a:r>
          </a:p>
          <a:p>
            <a:pPr lvl="1" eaLnBrk="0" latinLnBrk="0" hangingPunct="0"/>
            <a:r>
              <a:rPr lang="en-US" sz="2000" dirty="0" smtClean="0"/>
              <a:t>Financing</a:t>
            </a:r>
          </a:p>
          <a:p>
            <a:pPr latinLnBrk="0" hangingPunct="0"/>
            <a:r>
              <a:rPr lang="en-US" sz="2000" dirty="0" smtClean="0"/>
              <a:t>Operating Cash Flow</a:t>
            </a:r>
          </a:p>
          <a:p>
            <a:pPr lvl="1" eaLnBrk="0" latinLnBrk="0" hangingPunct="0"/>
            <a:r>
              <a:rPr lang="en-US" sz="2000" dirty="0" smtClean="0"/>
              <a:t>Add back items from the income statement that do not use cash (depreciation, dry hole costs etc.)</a:t>
            </a:r>
          </a:p>
          <a:p>
            <a:pPr latinLnBrk="0" hangingPunct="0"/>
            <a:r>
              <a:rPr lang="en-US" sz="2000" dirty="0" smtClean="0"/>
              <a:t>Analyze how much cash flow the company generated and how it raised funds or disposed funds</a:t>
            </a:r>
          </a:p>
          <a:p>
            <a:pPr latinLnBrk="0" hangingPunct="0"/>
            <a:r>
              <a:rPr lang="en-US" sz="2000" dirty="0" smtClean="0"/>
              <a:t>Use Cash Flow statement as a basis to compute free cash flow although cash flow not presented on the statement</a:t>
            </a:r>
          </a:p>
          <a:p>
            <a:pPr latinLnBrk="0" hangingPunct="0"/>
            <a:r>
              <a:rPr lang="en-US" sz="2000" b="1" dirty="0" smtClean="0">
                <a:solidFill>
                  <a:srgbClr val="3366CC"/>
                </a:solidFill>
              </a:rPr>
              <a:t>Problem: Interest Expense – related to financing and not operations – is in the Net Income and is included in Cash From Operations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49</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Industry versus Firm and Management Analysis to Evaluate Potential Cash Flow Variation</a:t>
            </a:r>
            <a:endParaRPr lang="en-US" dirty="0"/>
          </a:p>
        </p:txBody>
      </p:sp>
      <p:sp>
        <p:nvSpPr>
          <p:cNvPr id="3" name="Content Placeholder 2"/>
          <p:cNvSpPr>
            <a:spLocks noGrp="1"/>
          </p:cNvSpPr>
          <p:nvPr>
            <p:ph idx="1"/>
          </p:nvPr>
        </p:nvSpPr>
        <p:spPr/>
        <p:txBody>
          <a:bodyPr>
            <a:normAutofit fontScale="92500" lnSpcReduction="20000"/>
          </a:bodyPr>
          <a:lstStyle/>
          <a:p>
            <a:pPr latinLnBrk="0" hangingPunct="0"/>
            <a:r>
              <a:rPr lang="en-US" dirty="0" smtClean="0"/>
              <a:t>Industry Analysis</a:t>
            </a:r>
          </a:p>
          <a:p>
            <a:pPr lvl="1" eaLnBrk="0" latinLnBrk="0" hangingPunct="0"/>
            <a:r>
              <a:rPr lang="en-US" dirty="0" smtClean="0"/>
              <a:t>Drivers of price and demand volatility</a:t>
            </a:r>
          </a:p>
          <a:p>
            <a:pPr lvl="1" eaLnBrk="0" latinLnBrk="0" hangingPunct="0"/>
            <a:r>
              <a:rPr lang="en-US" dirty="0" smtClean="0"/>
              <a:t>Cost Structure of industry, fixed and variable cost</a:t>
            </a:r>
          </a:p>
          <a:p>
            <a:pPr lvl="1" eaLnBrk="0" latinLnBrk="0" hangingPunct="0"/>
            <a:r>
              <a:rPr lang="en-US" dirty="0" smtClean="0"/>
              <a:t>Long-run and short-run </a:t>
            </a:r>
            <a:r>
              <a:rPr lang="en-US" dirty="0"/>
              <a:t>m</a:t>
            </a:r>
            <a:r>
              <a:rPr lang="en-US" dirty="0" smtClean="0"/>
              <a:t>arginal </a:t>
            </a:r>
            <a:r>
              <a:rPr lang="en-US" dirty="0"/>
              <a:t>c</a:t>
            </a:r>
            <a:r>
              <a:rPr lang="en-US" dirty="0" smtClean="0"/>
              <a:t>ost</a:t>
            </a:r>
          </a:p>
          <a:p>
            <a:pPr lvl="1" eaLnBrk="0" latinLnBrk="0" hangingPunct="0"/>
            <a:r>
              <a:rPr lang="en-US" dirty="0" smtClean="0"/>
              <a:t>Capitals expenditures required to sustain EBITDA</a:t>
            </a:r>
          </a:p>
          <a:p>
            <a:pPr lvl="1" eaLnBrk="0" latinLnBrk="0" hangingPunct="0"/>
            <a:r>
              <a:rPr lang="en-US" dirty="0" smtClean="0"/>
              <a:t>Product life cycle</a:t>
            </a:r>
          </a:p>
          <a:p>
            <a:pPr latinLnBrk="0" hangingPunct="0"/>
            <a:r>
              <a:rPr lang="en-US" dirty="0" smtClean="0"/>
              <a:t>Company/Competitive Advantage  Analysis</a:t>
            </a:r>
          </a:p>
          <a:p>
            <a:pPr lvl="1" eaLnBrk="0" latinLnBrk="0" hangingPunct="0"/>
            <a:r>
              <a:rPr lang="en-US" dirty="0" smtClean="0"/>
              <a:t>Competitive position</a:t>
            </a:r>
          </a:p>
          <a:p>
            <a:pPr lvl="1" eaLnBrk="0" latinLnBrk="0" hangingPunct="0"/>
            <a:r>
              <a:rPr lang="en-US" dirty="0" smtClean="0"/>
              <a:t>Drivers of market share</a:t>
            </a:r>
          </a:p>
          <a:p>
            <a:pPr lvl="1" eaLnBrk="0" latinLnBrk="0" hangingPunct="0"/>
            <a:r>
              <a:rPr lang="en-US" dirty="0" smtClean="0"/>
              <a:t>Customer tastes</a:t>
            </a:r>
          </a:p>
          <a:p>
            <a:pPr lvl="1" eaLnBrk="0" latinLnBrk="0" hangingPunct="0"/>
            <a:r>
              <a:rPr lang="en-US" dirty="0" smtClean="0"/>
              <a:t>Relative cost structure</a:t>
            </a:r>
          </a:p>
          <a:p>
            <a:pPr latinLnBrk="0" hangingPunct="0"/>
            <a:r>
              <a:rPr lang="en-US" dirty="0" smtClean="0"/>
              <a:t>S&amp;P - Industry Risk, Country Risk and Competitive Position</a:t>
            </a:r>
          </a:p>
          <a:p>
            <a:pPr lvl="1" eaLnBrk="0" latinLnBrk="0" hangingPunct="0"/>
            <a:endParaRPr lang="en-US" dirty="0"/>
          </a:p>
        </p:txBody>
      </p:sp>
      <p:sp>
        <p:nvSpPr>
          <p:cNvPr id="4" name="TextBox 3"/>
          <p:cNvSpPr txBox="1"/>
          <p:nvPr/>
        </p:nvSpPr>
        <p:spPr>
          <a:xfrm>
            <a:off x="6096000" y="4267200"/>
            <a:ext cx="2133600" cy="830997"/>
          </a:xfrm>
          <a:prstGeom prst="rect">
            <a:avLst/>
          </a:prstGeom>
          <a:solidFill>
            <a:srgbClr val="FFFF00"/>
          </a:solidFill>
        </p:spPr>
        <p:txBody>
          <a:bodyPr wrap="square" rtlCol="0">
            <a:spAutoFit/>
          </a:bodyPr>
          <a:lstStyle/>
          <a:p>
            <a:pPr algn="l"/>
            <a:r>
              <a:rPr lang="en-US" altLang="ko-KR" dirty="0" smtClean="0"/>
              <a:t>Exercise:</a:t>
            </a:r>
          </a:p>
          <a:p>
            <a:pPr algn="l"/>
            <a:r>
              <a:rPr lang="en-US" altLang="ko-KR" dirty="0" smtClean="0"/>
              <a:t>Use INDEX function to see the defaults by year and by industry</a:t>
            </a:r>
            <a:endParaRPr lang="ko-KR" altLang="en-US" dirty="0"/>
          </a:p>
        </p:txBody>
      </p:sp>
      <p:sp>
        <p:nvSpPr>
          <p:cNvPr id="5" name="Slide Number Placeholder 4"/>
          <p:cNvSpPr>
            <a:spLocks noGrp="1"/>
          </p:cNvSpPr>
          <p:nvPr>
            <p:ph type="sldNum" sz="quarter" idx="12"/>
          </p:nvPr>
        </p:nvSpPr>
        <p:spPr/>
        <p:txBody>
          <a:bodyPr/>
          <a:lstStyle/>
          <a:p>
            <a:fld id="{0C3A1854-6B63-4059-B360-A3C4972BF0FC}" type="slidenum">
              <a:rPr lang="ko-KR" altLang="en-US" smtClean="0"/>
              <a:pPr/>
              <a:t>5</a:t>
            </a:fld>
            <a:endParaRPr lang="ko-KR" altLang="en-US"/>
          </a:p>
        </p:txBody>
      </p:sp>
    </p:spTree>
    <p:extLst>
      <p:ext uri="{BB962C8B-B14F-4D97-AF65-F5344CB8AC3E}">
        <p14:creationId xmlns:p14="http://schemas.microsoft.com/office/powerpoint/2010/main" val="649350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r>
              <a:rPr lang="en-US" sz="2800" dirty="0" smtClean="0"/>
              <a:t>Cash Flow Statement</a:t>
            </a:r>
          </a:p>
        </p:txBody>
      </p:sp>
      <p:sp>
        <p:nvSpPr>
          <p:cNvPr id="21507" name="Rectangle 3"/>
          <p:cNvSpPr>
            <a:spLocks noGrp="1" noChangeArrowheads="1"/>
          </p:cNvSpPr>
          <p:nvPr>
            <p:ph idx="1"/>
          </p:nvPr>
        </p:nvSpPr>
        <p:spPr/>
        <p:txBody>
          <a:bodyPr>
            <a:normAutofit/>
          </a:bodyPr>
          <a:lstStyle/>
          <a:p>
            <a:pPr>
              <a:lnSpc>
                <a:spcPct val="80000"/>
              </a:lnSpc>
            </a:pPr>
            <a:r>
              <a:rPr lang="en-US" sz="2000" dirty="0" smtClean="0"/>
              <a:t>A. Operating Cash Flows</a:t>
            </a:r>
          </a:p>
          <a:p>
            <a:pPr>
              <a:lnSpc>
                <a:spcPct val="80000"/>
              </a:lnSpc>
            </a:pPr>
            <a:r>
              <a:rPr lang="en-US" sz="2000" dirty="0" smtClean="0"/>
              <a:t>	1) Net Income including interest expense, interest income and taxes</a:t>
            </a:r>
          </a:p>
          <a:p>
            <a:pPr>
              <a:lnSpc>
                <a:spcPct val="80000"/>
              </a:lnSpc>
            </a:pPr>
            <a:r>
              <a:rPr lang="en-US" sz="2000" dirty="0" smtClean="0"/>
              <a:t>	2) Depreciation</a:t>
            </a:r>
          </a:p>
          <a:p>
            <a:pPr>
              <a:lnSpc>
                <a:spcPct val="80000"/>
              </a:lnSpc>
            </a:pPr>
            <a:r>
              <a:rPr lang="en-US" sz="2000" dirty="0" smtClean="0"/>
              <a:t>	3) Deferred Taxes</a:t>
            </a:r>
          </a:p>
          <a:p>
            <a:pPr>
              <a:lnSpc>
                <a:spcPct val="80000"/>
              </a:lnSpc>
            </a:pPr>
            <a:r>
              <a:rPr lang="en-US" sz="2000" dirty="0" smtClean="0"/>
              <a:t>	4) Working Capital Changes</a:t>
            </a:r>
          </a:p>
          <a:p>
            <a:pPr>
              <a:lnSpc>
                <a:spcPct val="80000"/>
              </a:lnSpc>
            </a:pPr>
            <a:r>
              <a:rPr lang="en-US" sz="2000" dirty="0" smtClean="0"/>
              <a:t>	5) Minority Interest on Income Statement and Other Items	</a:t>
            </a:r>
          </a:p>
          <a:p>
            <a:pPr>
              <a:lnSpc>
                <a:spcPct val="80000"/>
              </a:lnSpc>
            </a:pPr>
            <a:r>
              <a:rPr lang="en-US" sz="2000" dirty="0" smtClean="0"/>
              <a:t>B. Investing Cash Flows</a:t>
            </a:r>
          </a:p>
          <a:p>
            <a:pPr>
              <a:lnSpc>
                <a:spcPct val="80000"/>
              </a:lnSpc>
            </a:pPr>
            <a:r>
              <a:rPr lang="en-US" sz="2000" dirty="0" smtClean="0"/>
              <a:t>	1)  Capital Expenditure and Asset Purchases</a:t>
            </a:r>
          </a:p>
          <a:p>
            <a:pPr>
              <a:lnSpc>
                <a:spcPct val="80000"/>
              </a:lnSpc>
            </a:pPr>
            <a:r>
              <a:rPr lang="en-US" sz="2000" dirty="0" smtClean="0"/>
              <a:t>	3) Sale of Property, Plant, &amp; Equipment</a:t>
            </a:r>
          </a:p>
          <a:p>
            <a:pPr>
              <a:lnSpc>
                <a:spcPct val="80000"/>
              </a:lnSpc>
            </a:pPr>
            <a:r>
              <a:rPr lang="en-US" sz="2000" dirty="0" smtClean="0"/>
              <a:t>	4) Inter-Corporate Investment	</a:t>
            </a:r>
          </a:p>
          <a:p>
            <a:pPr>
              <a:lnSpc>
                <a:spcPct val="80000"/>
              </a:lnSpc>
            </a:pPr>
            <a:r>
              <a:rPr lang="en-US" sz="2000" dirty="0" smtClean="0"/>
              <a:t>C. Financing Cash Flows</a:t>
            </a:r>
          </a:p>
          <a:p>
            <a:pPr>
              <a:lnSpc>
                <a:spcPct val="80000"/>
              </a:lnSpc>
            </a:pPr>
            <a:r>
              <a:rPr lang="en-US" sz="2000" dirty="0" smtClean="0"/>
              <a:t>	1) Dividend Payments</a:t>
            </a:r>
          </a:p>
          <a:p>
            <a:pPr>
              <a:lnSpc>
                <a:spcPct val="80000"/>
              </a:lnSpc>
            </a:pPr>
            <a:r>
              <a:rPr lang="en-US" sz="2000" dirty="0" smtClean="0"/>
              <a:t>	3) Proceeds from Equity or Debt Issuance</a:t>
            </a:r>
          </a:p>
          <a:p>
            <a:pPr>
              <a:lnSpc>
                <a:spcPct val="80000"/>
              </a:lnSpc>
            </a:pPr>
            <a:r>
              <a:rPr lang="en-US" sz="2000" dirty="0" smtClean="0"/>
              <a:t>	4) Equity Repurchased</a:t>
            </a:r>
          </a:p>
          <a:p>
            <a:pPr>
              <a:lnSpc>
                <a:spcPct val="80000"/>
              </a:lnSpc>
            </a:pPr>
            <a:r>
              <a:rPr lang="en-US" sz="2000" dirty="0" smtClean="0"/>
              <a:t>	5) Debt Principal Payments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50</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Flow Statement Items that You Really Need</a:t>
            </a:r>
            <a:endParaRPr lang="en-US" dirty="0"/>
          </a:p>
        </p:txBody>
      </p:sp>
      <p:sp>
        <p:nvSpPr>
          <p:cNvPr id="3" name="Content Placeholder 2"/>
          <p:cNvSpPr>
            <a:spLocks noGrp="1"/>
          </p:cNvSpPr>
          <p:nvPr>
            <p:ph idx="1"/>
          </p:nvPr>
        </p:nvSpPr>
        <p:spPr/>
        <p:txBody>
          <a:bodyPr/>
          <a:lstStyle/>
          <a:p>
            <a:pPr latinLnBrk="0" hangingPunct="0"/>
            <a:r>
              <a:rPr lang="en-US" dirty="0" smtClean="0"/>
              <a:t>Depreciation expense if it is not already in the profit and loss statement</a:t>
            </a:r>
          </a:p>
          <a:p>
            <a:pPr latinLnBrk="0" hangingPunct="0"/>
            <a:r>
              <a:rPr lang="en-US" dirty="0" smtClean="0"/>
              <a:t>Capital expenditures</a:t>
            </a:r>
          </a:p>
          <a:p>
            <a:pPr latinLnBrk="0" hangingPunct="0"/>
            <a:r>
              <a:rPr lang="en-US" dirty="0" smtClean="0"/>
              <a:t>Maintenance capital expenditures (these are not normally reported)</a:t>
            </a:r>
          </a:p>
          <a:p>
            <a:pPr latinLnBrk="0" hangingPunct="0"/>
            <a:r>
              <a:rPr lang="en-US" dirty="0" smtClean="0"/>
              <a:t>Dividends (for computing the dividend payout ratio)</a:t>
            </a:r>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51</a:t>
            </a:fld>
            <a:endParaRPr lang="ko-KR" altLang="en-US"/>
          </a:p>
        </p:txBody>
      </p:sp>
    </p:spTree>
    <p:extLst>
      <p:ext uri="{BB962C8B-B14F-4D97-AF65-F5344CB8AC3E}">
        <p14:creationId xmlns:p14="http://schemas.microsoft.com/office/powerpoint/2010/main" val="3585571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S&amp;P and Funds from Operations versus EBITDA</a:t>
            </a:r>
            <a:endParaRPr lang="en-US" dirty="0"/>
          </a:p>
        </p:txBody>
      </p:sp>
      <p:sp>
        <p:nvSpPr>
          <p:cNvPr id="3" name="Content Placeholder 2"/>
          <p:cNvSpPr>
            <a:spLocks noGrp="1"/>
          </p:cNvSpPr>
          <p:nvPr>
            <p:ph idx="1"/>
          </p:nvPr>
        </p:nvSpPr>
        <p:spPr/>
        <p:txBody>
          <a:bodyPr>
            <a:normAutofit/>
          </a:bodyPr>
          <a:lstStyle/>
          <a:p>
            <a:pPr latinLnBrk="0" hangingPunct="0"/>
            <a:r>
              <a:rPr lang="en-US" sz="2800" dirty="0" smtClean="0"/>
              <a:t>Funds form Operations = Net Income from Continuing Operations + Depreciation and Amortization + Deferred Tax + Other Non-Cash Items</a:t>
            </a:r>
          </a:p>
          <a:p>
            <a:pPr latinLnBrk="0" hangingPunct="0"/>
            <a:r>
              <a:rPr lang="en-US" sz="2800" dirty="0" smtClean="0"/>
              <a:t>Free Operating Cash Flow = FFO + (-) Increase in Working Capital excluding changes in case</a:t>
            </a:r>
          </a:p>
          <a:p>
            <a:pPr latinLnBrk="0" hangingPunct="0"/>
            <a:r>
              <a:rPr lang="en-US" sz="2800" dirty="0" smtClean="0"/>
              <a:t>Reconciliation of FFO and EBITDA</a:t>
            </a:r>
          </a:p>
          <a:p>
            <a:pPr lvl="1" eaLnBrk="0" latinLnBrk="0" hangingPunct="0"/>
            <a:r>
              <a:rPr lang="en-US" sz="2400" dirty="0" smtClean="0"/>
              <a:t>EBITDA is NI + depreciation + interest + taxes</a:t>
            </a:r>
          </a:p>
          <a:p>
            <a:pPr lvl="1" eaLnBrk="0" latinLnBrk="0" hangingPunct="0"/>
            <a:r>
              <a:rPr lang="en-US" sz="2400" dirty="0" smtClean="0"/>
              <a:t>FFO is NI + depreciation </a:t>
            </a:r>
          </a:p>
          <a:p>
            <a:pPr lvl="1" eaLnBrk="0" latinLnBrk="0" hangingPunct="0"/>
            <a:r>
              <a:rPr lang="en-US" sz="2400" dirty="0" smtClean="0"/>
              <a:t>Difference is interest and taxes</a:t>
            </a:r>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52</a:t>
            </a:fld>
            <a:endParaRPr lang="ko-KR" altLang="en-US"/>
          </a:p>
        </p:txBody>
      </p:sp>
    </p:spTree>
    <p:extLst>
      <p:ext uri="{BB962C8B-B14F-4D97-AF65-F5344CB8AC3E}">
        <p14:creationId xmlns:p14="http://schemas.microsoft.com/office/powerpoint/2010/main" val="109249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Debt Repayment from EBITDA Analysis</a:t>
            </a:r>
            <a:endParaRPr lang="en-US" dirty="0"/>
          </a:p>
        </p:txBody>
      </p:sp>
      <p:sp>
        <p:nvSpPr>
          <p:cNvPr id="3" name="Content Placeholder 2"/>
          <p:cNvSpPr>
            <a:spLocks noGrp="1"/>
          </p:cNvSpPr>
          <p:nvPr>
            <p:ph idx="1"/>
          </p:nvPr>
        </p:nvSpPr>
        <p:spPr/>
        <p:txBody>
          <a:bodyPr>
            <a:normAutofit fontScale="92500"/>
          </a:bodyPr>
          <a:lstStyle/>
          <a:p>
            <a:pPr latinLnBrk="0" hangingPunct="0"/>
            <a:r>
              <a:rPr lang="en-US" dirty="0" smtClean="0"/>
              <a:t>Cash Flow that is available to really pay debt service</a:t>
            </a:r>
          </a:p>
          <a:p>
            <a:pPr lvl="1" eaLnBrk="0" latinLnBrk="0" hangingPunct="0"/>
            <a:r>
              <a:rPr lang="en-US" dirty="0" smtClean="0"/>
              <a:t>Begin with EBITDA</a:t>
            </a:r>
          </a:p>
          <a:p>
            <a:pPr lvl="1" eaLnBrk="0" latinLnBrk="0" hangingPunct="0"/>
            <a:r>
              <a:rPr lang="en-US" dirty="0" smtClean="0"/>
              <a:t>Subtract working capital changes required to support EBITDA</a:t>
            </a:r>
          </a:p>
          <a:p>
            <a:pPr lvl="1" eaLnBrk="0" latinLnBrk="0" hangingPunct="0"/>
            <a:r>
              <a:rPr lang="en-US" dirty="0" smtClean="0"/>
              <a:t>Subtract maintenance expenditures required to keep up equipment</a:t>
            </a:r>
          </a:p>
          <a:p>
            <a:pPr lvl="1" eaLnBrk="0" latinLnBrk="0" hangingPunct="0"/>
            <a:r>
              <a:rPr lang="en-US" dirty="0" smtClean="0"/>
              <a:t>Reduce by taxes</a:t>
            </a:r>
          </a:p>
          <a:p>
            <a:pPr lvl="1" eaLnBrk="0" latinLnBrk="0" hangingPunct="0"/>
            <a:r>
              <a:rPr lang="en-US" dirty="0" smtClean="0"/>
              <a:t>Account for Reduction in EBITDA from asset retirement</a:t>
            </a:r>
          </a:p>
          <a:p>
            <a:pPr latinLnBrk="0" hangingPunct="0"/>
            <a:endParaRPr lang="en-US" dirty="0" smtClean="0"/>
          </a:p>
          <a:p>
            <a:pPr latinLnBrk="0" hangingPunct="0"/>
            <a:r>
              <a:rPr lang="en-US" dirty="0" smtClean="0"/>
              <a:t>Use Model with Cash Flow Analysis</a:t>
            </a:r>
          </a:p>
          <a:p>
            <a:pPr latinLnBrk="0" hangingPunct="0"/>
            <a:r>
              <a:rPr lang="en-US" dirty="0" smtClean="0"/>
              <a:t>Create Data Table to Evaluate Debt to EBITDA</a:t>
            </a:r>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53</a:t>
            </a:fld>
            <a:endParaRPr lang="ko-KR" altLang="en-US"/>
          </a:p>
        </p:txBody>
      </p:sp>
    </p:spTree>
    <p:extLst>
      <p:ext uri="{BB962C8B-B14F-4D97-AF65-F5344CB8AC3E}">
        <p14:creationId xmlns:p14="http://schemas.microsoft.com/office/powerpoint/2010/main" val="3740900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EBITDA in Credit Analysis</a:t>
            </a:r>
            <a:endParaRPr lang="en-US" dirty="0"/>
          </a:p>
        </p:txBody>
      </p:sp>
      <p:sp>
        <p:nvSpPr>
          <p:cNvPr id="3" name="Content Placeholder 2"/>
          <p:cNvSpPr>
            <a:spLocks noGrp="1"/>
          </p:cNvSpPr>
          <p:nvPr>
            <p:ph idx="1"/>
          </p:nvPr>
        </p:nvSpPr>
        <p:spPr/>
        <p:txBody>
          <a:bodyPr/>
          <a:lstStyle/>
          <a:p>
            <a:pPr lvl="1" eaLnBrk="0" latinLnBrk="0" hangingPunct="0"/>
            <a:r>
              <a:rPr lang="en-GB" dirty="0"/>
              <a:t>Assessment of EBITDA in Different Analyses</a:t>
            </a:r>
            <a:endParaRPr lang="en-US" dirty="0"/>
          </a:p>
          <a:p>
            <a:pPr lvl="2" eaLnBrk="0" latinLnBrk="0" hangingPunct="0"/>
            <a:r>
              <a:rPr lang="en-GB" dirty="0"/>
              <a:t>Sufficient to Repay all </a:t>
            </a:r>
            <a:r>
              <a:rPr lang="en-GB" dirty="0" smtClean="0"/>
              <a:t>Debt in Project Finance Analysis</a:t>
            </a:r>
            <a:endParaRPr lang="en-US" dirty="0"/>
          </a:p>
          <a:p>
            <a:pPr lvl="2" eaLnBrk="0" latinLnBrk="0" hangingPunct="0"/>
            <a:r>
              <a:rPr lang="en-GB" dirty="0"/>
              <a:t>Sufficient to Generate Financial Ratios for </a:t>
            </a:r>
            <a:r>
              <a:rPr lang="en-GB" dirty="0" smtClean="0"/>
              <a:t>Refinance in Corporate Analysis</a:t>
            </a:r>
            <a:endParaRPr lang="en-US" dirty="0"/>
          </a:p>
          <a:p>
            <a:pPr lvl="2" eaLnBrk="0" latinLnBrk="0" hangingPunct="0"/>
            <a:r>
              <a:rPr lang="en-GB" dirty="0"/>
              <a:t>Sufficient to Limit Draws from </a:t>
            </a:r>
            <a:r>
              <a:rPr lang="en-GB" dirty="0" smtClean="0"/>
              <a:t>Revolver in Acquisition Analysis</a:t>
            </a:r>
            <a:endParaRPr lang="en-US" dirty="0"/>
          </a:p>
          <a:p>
            <a:pPr lvl="1" eaLnBrk="0" latinLnBrk="0" hangingPunct="0"/>
            <a:r>
              <a:rPr lang="en-GB" dirty="0" smtClean="0"/>
              <a:t>EBITDA </a:t>
            </a:r>
            <a:r>
              <a:rPr lang="en-GB" dirty="0"/>
              <a:t>Break-even</a:t>
            </a:r>
            <a:endParaRPr lang="en-US" dirty="0"/>
          </a:p>
          <a:p>
            <a:pPr lvl="2" eaLnBrk="0" latinLnBrk="0" hangingPunct="0"/>
            <a:r>
              <a:rPr lang="en-GB" dirty="0" smtClean="0"/>
              <a:t>Potential Reductions in EBITDA</a:t>
            </a:r>
          </a:p>
          <a:p>
            <a:pPr lvl="2" eaLnBrk="0" latinLnBrk="0" hangingPunct="0"/>
            <a:r>
              <a:rPr lang="en-GB" dirty="0" smtClean="0"/>
              <a:t>Probability </a:t>
            </a:r>
            <a:r>
              <a:rPr lang="en-GB" dirty="0"/>
              <a:t>of Default </a:t>
            </a:r>
            <a:endParaRPr lang="en-US" dirty="0"/>
          </a:p>
          <a:p>
            <a:pPr lvl="2" eaLnBrk="0" latinLnBrk="0" hangingPunct="0"/>
            <a:r>
              <a:rPr lang="en-GB" dirty="0"/>
              <a:t>Loss on </a:t>
            </a:r>
            <a:r>
              <a:rPr lang="en-GB" dirty="0" smtClean="0"/>
              <a:t>Debt</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54</a:t>
            </a:fld>
            <a:endParaRPr lang="ko-KR" altLang="en-US"/>
          </a:p>
        </p:txBody>
      </p:sp>
    </p:spTree>
    <p:extLst>
      <p:ext uri="{BB962C8B-B14F-4D97-AF65-F5344CB8AC3E}">
        <p14:creationId xmlns:p14="http://schemas.microsoft.com/office/powerpoint/2010/main" val="2350587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 Cash Flow Analysis and Liquidity</a:t>
            </a:r>
            <a:endParaRPr lang="en-US" dirty="0"/>
          </a:p>
        </p:txBody>
      </p:sp>
      <p:sp>
        <p:nvSpPr>
          <p:cNvPr id="3" name="Content Placeholder 2"/>
          <p:cNvSpPr>
            <a:spLocks noGrp="1"/>
          </p:cNvSpPr>
          <p:nvPr>
            <p:ph idx="1"/>
          </p:nvPr>
        </p:nvSpPr>
        <p:spPr/>
        <p:txBody>
          <a:bodyPr>
            <a:noAutofit/>
          </a:bodyPr>
          <a:lstStyle/>
          <a:p>
            <a:pPr lvl="0" latinLnBrk="0" hangingPunct="0"/>
            <a:r>
              <a:rPr lang="en-GB" sz="2000" dirty="0"/>
              <a:t>Seasonality versus trends in cash </a:t>
            </a:r>
            <a:r>
              <a:rPr lang="en-GB" sz="2000" dirty="0" smtClean="0"/>
              <a:t>flows relative to current assets and current liabilities</a:t>
            </a:r>
            <a:endParaRPr lang="en-US" sz="2000" dirty="0"/>
          </a:p>
          <a:p>
            <a:pPr lvl="0" latinLnBrk="0" hangingPunct="0"/>
            <a:r>
              <a:rPr lang="en-GB" sz="2000" dirty="0"/>
              <a:t>Fixed and Variable Costs: how changes in revenues impact profit</a:t>
            </a:r>
            <a:endParaRPr lang="en-US" sz="2000" dirty="0"/>
          </a:p>
          <a:p>
            <a:pPr lvl="0" latinLnBrk="0" hangingPunct="0"/>
            <a:r>
              <a:rPr lang="en-GB" sz="2000" dirty="0"/>
              <a:t>Cash Flows and revolving credit facilities</a:t>
            </a:r>
            <a:endParaRPr lang="en-US" sz="2000" dirty="0"/>
          </a:p>
          <a:p>
            <a:pPr lvl="1" eaLnBrk="0" latinLnBrk="0" hangingPunct="0"/>
            <a:r>
              <a:rPr lang="en-GB" sz="2000" dirty="0"/>
              <a:t>Managing the working capital cycle Business cycles and businesses</a:t>
            </a:r>
            <a:endParaRPr lang="en-US" sz="2000" dirty="0"/>
          </a:p>
          <a:p>
            <a:pPr lvl="2" eaLnBrk="0" latinLnBrk="0" hangingPunct="0"/>
            <a:r>
              <a:rPr lang="en-GB" sz="2000" dirty="0"/>
              <a:t>Stocking </a:t>
            </a:r>
            <a:endParaRPr lang="en-US" sz="2000" dirty="0"/>
          </a:p>
          <a:p>
            <a:pPr lvl="2" eaLnBrk="0" latinLnBrk="0" hangingPunct="0"/>
            <a:r>
              <a:rPr lang="en-GB" sz="2000" dirty="0"/>
              <a:t>Selling </a:t>
            </a:r>
            <a:endParaRPr lang="en-US" sz="2000" dirty="0"/>
          </a:p>
          <a:p>
            <a:pPr lvl="2" eaLnBrk="0" latinLnBrk="0" hangingPunct="0"/>
            <a:r>
              <a:rPr lang="en-GB" sz="2000" dirty="0" smtClean="0"/>
              <a:t>Destocking</a:t>
            </a:r>
            <a:endParaRPr lang="en-US" sz="2800" b="1" dirty="0"/>
          </a:p>
          <a:p>
            <a:pPr lvl="0" latinLnBrk="0" hangingPunct="0"/>
            <a:r>
              <a:rPr lang="en-GB" sz="2000" dirty="0"/>
              <a:t>Applying and evaluating the main ratios to understand and analyse</a:t>
            </a:r>
            <a:endParaRPr lang="en-US" sz="2000" dirty="0"/>
          </a:p>
          <a:p>
            <a:pPr lvl="1" eaLnBrk="0" latinLnBrk="0" hangingPunct="0"/>
            <a:r>
              <a:rPr lang="en-GB" sz="2000" dirty="0"/>
              <a:t>the Cash Conversion Cycle</a:t>
            </a:r>
            <a:endParaRPr lang="en-US" sz="2000" dirty="0"/>
          </a:p>
          <a:p>
            <a:pPr lvl="1" eaLnBrk="0" latinLnBrk="0" hangingPunct="0"/>
            <a:r>
              <a:rPr lang="en-GB" sz="2000" dirty="0"/>
              <a:t>the cash position of the business </a:t>
            </a:r>
            <a:endParaRPr lang="en-US" sz="2000" dirty="0"/>
          </a:p>
          <a:p>
            <a:pPr latinLnBrk="0" hangingPunct="0"/>
            <a:r>
              <a:rPr lang="en-GB" sz="2000" dirty="0"/>
              <a:t>the credit-worth of the business</a:t>
            </a:r>
            <a:endParaRPr lang="en-US" sz="2000"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55</a:t>
            </a:fld>
            <a:endParaRPr lang="ko-KR" altLang="en-US"/>
          </a:p>
        </p:txBody>
      </p:sp>
    </p:spTree>
    <p:extLst>
      <p:ext uri="{BB962C8B-B14F-4D97-AF65-F5344CB8AC3E}">
        <p14:creationId xmlns:p14="http://schemas.microsoft.com/office/powerpoint/2010/main" val="2970356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r>
              <a:rPr lang="en-US" dirty="0" smtClean="0"/>
              <a:t>Balance Sheet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Balance Sheet Adjustments</a:t>
            </a:r>
          </a:p>
        </p:txBody>
      </p:sp>
      <p:sp>
        <p:nvSpPr>
          <p:cNvPr id="32771" name="Rectangle 3"/>
          <p:cNvSpPr>
            <a:spLocks noGrp="1" noChangeArrowheads="1"/>
          </p:cNvSpPr>
          <p:nvPr>
            <p:ph idx="1"/>
          </p:nvPr>
        </p:nvSpPr>
        <p:spPr/>
        <p:txBody>
          <a:bodyPr>
            <a:noAutofit/>
          </a:bodyPr>
          <a:lstStyle/>
          <a:p>
            <a:pPr latinLnBrk="0" hangingPunct="0"/>
            <a:r>
              <a:rPr lang="en-029" sz="1800" dirty="0" smtClean="0"/>
              <a:t>When analysing the balance sheet, various items should be adjusted and grouped together:</a:t>
            </a:r>
          </a:p>
          <a:p>
            <a:pPr lvl="1" eaLnBrk="0" latinLnBrk="0" hangingPunct="0"/>
            <a:r>
              <a:rPr lang="en-029" sz="1800" dirty="0" smtClean="0"/>
              <a:t>Net Debt</a:t>
            </a:r>
          </a:p>
          <a:p>
            <a:pPr lvl="2" eaLnBrk="0" latinLnBrk="0" hangingPunct="0"/>
            <a:r>
              <a:rPr lang="en-029" sz="1800" dirty="0" smtClean="0"/>
              <a:t>Total short and long term debt minus liquid investments held and surplus cash</a:t>
            </a:r>
          </a:p>
          <a:p>
            <a:pPr lvl="1" eaLnBrk="0" latinLnBrk="0" hangingPunct="0"/>
            <a:r>
              <a:rPr lang="en-029" sz="1800" dirty="0" smtClean="0"/>
              <a:t>Cash Bucket </a:t>
            </a:r>
          </a:p>
          <a:p>
            <a:pPr lvl="2" eaLnBrk="0" latinLnBrk="0" hangingPunct="0"/>
            <a:r>
              <a:rPr lang="en-029" sz="1800" dirty="0" smtClean="0"/>
              <a:t>For modelling, subtract short-term debt from surplus cash and liquid investments</a:t>
            </a:r>
          </a:p>
          <a:p>
            <a:pPr lvl="1" eaLnBrk="0" latinLnBrk="0" hangingPunct="0"/>
            <a:r>
              <a:rPr lang="en-029" sz="1800" dirty="0" smtClean="0"/>
              <a:t>Surplus Cash</a:t>
            </a:r>
          </a:p>
          <a:p>
            <a:pPr lvl="2" eaLnBrk="0" latinLnBrk="0" hangingPunct="0"/>
            <a:r>
              <a:rPr lang="en-029" sz="1800" dirty="0" smtClean="0"/>
              <a:t>Include temporary investments and also include long-term investments</a:t>
            </a:r>
          </a:p>
          <a:p>
            <a:pPr lvl="1" eaLnBrk="0" latinLnBrk="0" hangingPunct="0"/>
            <a:r>
              <a:rPr lang="en-029" sz="1800" dirty="0" smtClean="0"/>
              <a:t>Current Assets and Current Liabilities</a:t>
            </a:r>
          </a:p>
          <a:p>
            <a:pPr lvl="2" eaLnBrk="0" latinLnBrk="0" hangingPunct="0"/>
            <a:r>
              <a:rPr lang="en-029" sz="1800" dirty="0" smtClean="0"/>
              <a:t>Separate the surplus cash from current assets and the debt from current liabilities and relate remaining working capital items to revenue and expense items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57</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Balance Sheet Issues</a:t>
            </a:r>
          </a:p>
        </p:txBody>
      </p:sp>
      <p:sp>
        <p:nvSpPr>
          <p:cNvPr id="33795" name="Rectangle 3"/>
          <p:cNvSpPr>
            <a:spLocks noGrp="1" noChangeArrowheads="1"/>
          </p:cNvSpPr>
          <p:nvPr>
            <p:ph idx="1"/>
          </p:nvPr>
        </p:nvSpPr>
        <p:spPr/>
        <p:txBody>
          <a:bodyPr>
            <a:normAutofit fontScale="92500" lnSpcReduction="20000"/>
          </a:bodyPr>
          <a:lstStyle/>
          <a:p>
            <a:pPr latinLnBrk="0" hangingPunct="0"/>
            <a:r>
              <a:rPr lang="en-US" dirty="0" smtClean="0"/>
              <a:t>Treat surplus cash as negative debt and debt as negative cash</a:t>
            </a:r>
          </a:p>
          <a:p>
            <a:pPr lvl="1" eaLnBrk="0" latinLnBrk="0" hangingPunct="0"/>
            <a:r>
              <a:rPr lang="en-US" dirty="0" smtClean="0"/>
              <a:t>Rule of thumb – cash is 2% of revenues</a:t>
            </a:r>
          </a:p>
          <a:p>
            <a:pPr lvl="1" eaLnBrk="0" latinLnBrk="0" hangingPunct="0"/>
            <a:r>
              <a:rPr lang="en-US" dirty="0" smtClean="0"/>
              <a:t>Example – when developing a basic cash flow model, group the cash and the debt as one account and then separate this account on the balance sheet.</a:t>
            </a:r>
          </a:p>
          <a:p>
            <a:pPr lvl="1" eaLnBrk="0" latinLnBrk="0" hangingPunct="0"/>
            <a:r>
              <a:rPr lang="en-US" dirty="0" smtClean="0"/>
              <a:t>Unfunded pension expenses should be treated like debt – they involve a fixed obligation and they can be replaced with debt when they are funded.</a:t>
            </a:r>
          </a:p>
          <a:p>
            <a:pPr lvl="1" eaLnBrk="0" latinLnBrk="0" hangingPunct="0"/>
            <a:r>
              <a:rPr lang="en-US" dirty="0" smtClean="0"/>
              <a:t>Deferred taxes depend on the way deferred taxes are modelled for cash flow purposes.  If you model future changes in deferred taxes and take account of these in projections, do not put deferred taxes as a component of equity.</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58</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Problems with Equity Balance</a:t>
            </a:r>
          </a:p>
        </p:txBody>
      </p:sp>
      <p:sp>
        <p:nvSpPr>
          <p:cNvPr id="34819" name="Rectangle 3"/>
          <p:cNvSpPr>
            <a:spLocks noGrp="1" noChangeArrowheads="1"/>
          </p:cNvSpPr>
          <p:nvPr>
            <p:ph idx="1"/>
          </p:nvPr>
        </p:nvSpPr>
        <p:spPr/>
        <p:txBody>
          <a:bodyPr>
            <a:normAutofit lnSpcReduction="10000"/>
          </a:bodyPr>
          <a:lstStyle/>
          <a:p>
            <a:pPr latinLnBrk="0" hangingPunct="0"/>
            <a:r>
              <a:rPr lang="en-US" dirty="0" smtClean="0"/>
              <a:t>Would like the return on equity and the return on invested capital to measure equity invested by shareholders for return on investment and return on equity</a:t>
            </a:r>
          </a:p>
          <a:p>
            <a:pPr lvl="1" eaLnBrk="0" latinLnBrk="0" hangingPunct="0"/>
            <a:r>
              <a:rPr lang="en-US" dirty="0" smtClean="0"/>
              <a:t>Problems with using equity balance on the balance sheet to measure equity investment</a:t>
            </a:r>
          </a:p>
          <a:p>
            <a:pPr lvl="2" eaLnBrk="0" latinLnBrk="0" hangingPunct="0"/>
            <a:r>
              <a:rPr lang="en-US" dirty="0" smtClean="0"/>
              <a:t>Write-offs of plant</a:t>
            </a:r>
          </a:p>
          <a:p>
            <a:pPr lvl="2" eaLnBrk="0" latinLnBrk="0" hangingPunct="0"/>
            <a:r>
              <a:rPr lang="en-US" dirty="0" smtClean="0"/>
              <a:t>Accumulated Other Comprehensive Income</a:t>
            </a:r>
          </a:p>
          <a:p>
            <a:pPr lvl="2" eaLnBrk="0" latinLnBrk="0" hangingPunct="0"/>
            <a:r>
              <a:rPr lang="en-US" dirty="0" smtClean="0"/>
              <a:t>Goodwill</a:t>
            </a:r>
          </a:p>
          <a:p>
            <a:pPr lvl="2" eaLnBrk="0" latinLnBrk="0" hangingPunct="0"/>
            <a:r>
              <a:rPr lang="en-US" dirty="0" smtClean="0"/>
              <a:t>Re-structuring losses</a:t>
            </a:r>
          </a:p>
          <a:p>
            <a:pPr lvl="2" eaLnBrk="0" latinLnBrk="0" hangingPunct="0"/>
            <a:r>
              <a:rPr lang="en-US" dirty="0" smtClean="0"/>
              <a:t>Employee Stock options</a:t>
            </a:r>
          </a:p>
          <a:p>
            <a:pPr lvl="1" eaLnBrk="0" latinLnBrk="0" hangingPunct="0"/>
            <a:r>
              <a:rPr lang="en-US" dirty="0" smtClean="0"/>
              <a:t>Can make adjustments to equity balance</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59</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Industry Risk: Cyclicality</a:t>
            </a:r>
            <a:endParaRPr lang="en-US" dirty="0"/>
          </a:p>
        </p:txBody>
      </p:sp>
      <p:sp>
        <p:nvSpPr>
          <p:cNvPr id="8" name="Content Placeholder 7"/>
          <p:cNvSpPr>
            <a:spLocks noGrp="1"/>
          </p:cNvSpPr>
          <p:nvPr>
            <p:ph idx="1"/>
          </p:nvPr>
        </p:nvSpPr>
        <p:spPr/>
        <p:txBody>
          <a:bodyPr>
            <a:normAutofit fontScale="92500"/>
          </a:bodyPr>
          <a:lstStyle/>
          <a:p>
            <a:pPr latinLnBrk="0" hangingPunct="0"/>
            <a:r>
              <a:rPr lang="en-US" dirty="0"/>
              <a:t>Companies where earnings show cycles of major rises and declines</a:t>
            </a:r>
          </a:p>
          <a:p>
            <a:pPr latinLnBrk="0" hangingPunct="0"/>
            <a:r>
              <a:rPr lang="en-US" dirty="0" smtClean="0"/>
              <a:t>Characteristics:</a:t>
            </a:r>
            <a:endParaRPr lang="en-US" dirty="0"/>
          </a:p>
          <a:p>
            <a:pPr lvl="1" eaLnBrk="0" latinLnBrk="0" hangingPunct="0"/>
            <a:r>
              <a:rPr lang="en-US" sz="1600" dirty="0"/>
              <a:t>Cyclical downturn in </a:t>
            </a:r>
            <a:r>
              <a:rPr lang="en-US" sz="1600" dirty="0" smtClean="0"/>
              <a:t>recession</a:t>
            </a:r>
            <a:endParaRPr lang="en-US" sz="1600" dirty="0"/>
          </a:p>
          <a:p>
            <a:pPr lvl="1" eaLnBrk="0" latinLnBrk="0" hangingPunct="0"/>
            <a:r>
              <a:rPr lang="en-US" sz="1600" dirty="0"/>
              <a:t>Producers over-invest at peak</a:t>
            </a:r>
          </a:p>
          <a:p>
            <a:pPr lvl="1" eaLnBrk="0" latinLnBrk="0" hangingPunct="0"/>
            <a:r>
              <a:rPr lang="en-US" sz="1600" dirty="0"/>
              <a:t>Supply rises</a:t>
            </a:r>
          </a:p>
          <a:p>
            <a:pPr lvl="1" eaLnBrk="0" latinLnBrk="0" hangingPunct="0"/>
            <a:r>
              <a:rPr lang="en-US" sz="1600" dirty="0"/>
              <a:t>Prices </a:t>
            </a:r>
            <a:r>
              <a:rPr lang="en-US" sz="1600" dirty="0" smtClean="0"/>
              <a:t>fall sharply when demand declines because of surplus capacity</a:t>
            </a:r>
            <a:endParaRPr lang="en-US" sz="1600" dirty="0"/>
          </a:p>
          <a:p>
            <a:pPr latinLnBrk="0" hangingPunct="0"/>
            <a:r>
              <a:rPr lang="en-US" sz="2600" dirty="0"/>
              <a:t>Cash available for investment at peak</a:t>
            </a:r>
          </a:p>
          <a:p>
            <a:pPr latinLnBrk="0" hangingPunct="0"/>
            <a:r>
              <a:rPr lang="en-US" sz="2600" dirty="0"/>
              <a:t>Rational behavior to not invest is limited by desire to maintain market share</a:t>
            </a:r>
          </a:p>
          <a:p>
            <a:pPr latinLnBrk="0" hangingPunct="0"/>
            <a:r>
              <a:rPr lang="en-US" sz="2600" dirty="0"/>
              <a:t>Example: Rates to move a 20 foot container from Hong Kong to Northern Europe have fallen from about $12,0000 to roughly $220, creating the deepest ever crisis in the industry. (FT 08).</a:t>
            </a:r>
          </a:p>
          <a:p>
            <a:pPr latinLnBrk="0" hangingPunct="0"/>
            <a:endParaRPr lang="en-US" sz="2600" dirty="0"/>
          </a:p>
        </p:txBody>
      </p:sp>
      <p:sp>
        <p:nvSpPr>
          <p:cNvPr id="6" name="TextBox 5"/>
          <p:cNvSpPr txBox="1"/>
          <p:nvPr/>
        </p:nvSpPr>
        <p:spPr>
          <a:xfrm>
            <a:off x="5029200" y="2133600"/>
            <a:ext cx="3810000" cy="1323439"/>
          </a:xfrm>
          <a:prstGeom prst="rect">
            <a:avLst/>
          </a:prstGeom>
          <a:solidFill>
            <a:srgbClr val="FFFF00"/>
          </a:solidFill>
        </p:spPr>
        <p:txBody>
          <a:bodyPr wrap="square" rtlCol="0">
            <a:spAutoFit/>
          </a:bodyPr>
          <a:lstStyle/>
          <a:p>
            <a:pPr algn="l"/>
            <a:r>
              <a:rPr lang="en-US" sz="1600" dirty="0" smtClean="0"/>
              <a:t>Examples:</a:t>
            </a:r>
          </a:p>
          <a:p>
            <a:pPr algn="l"/>
            <a:r>
              <a:rPr lang="en-US" sz="1600" dirty="0" smtClean="0"/>
              <a:t>Retail, property, paper, cars, chemicals, airlines, steel, primary metals, house-building, building materials, advertising, capital goods, shipping.</a:t>
            </a:r>
            <a:endParaRPr lang="en-US" sz="1600" dirty="0"/>
          </a:p>
        </p:txBody>
      </p:sp>
      <p:sp>
        <p:nvSpPr>
          <p:cNvPr id="3" name="Slide Number Placeholder 2"/>
          <p:cNvSpPr>
            <a:spLocks noGrp="1"/>
          </p:cNvSpPr>
          <p:nvPr>
            <p:ph type="sldNum" sz="quarter" idx="12"/>
          </p:nvPr>
        </p:nvSpPr>
        <p:spPr/>
        <p:txBody>
          <a:bodyPr/>
          <a:lstStyle/>
          <a:p>
            <a:fld id="{0C3A1854-6B63-4059-B360-A3C4972BF0FC}" type="slidenum">
              <a:rPr lang="ko-KR" altLang="en-US" smtClean="0"/>
              <a:pPr/>
              <a:t>6</a:t>
            </a:fld>
            <a:endParaRPr lang="ko-KR" altLang="en-US"/>
          </a:p>
        </p:txBody>
      </p:sp>
    </p:spTree>
    <p:extLst>
      <p:ext uri="{BB962C8B-B14F-4D97-AF65-F5344CB8AC3E}">
        <p14:creationId xmlns:p14="http://schemas.microsoft.com/office/powerpoint/2010/main" val="2259304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Grp="1" noChangeArrowheads="1"/>
          </p:cNvSpPr>
          <p:nvPr>
            <p:ph type="ctrTitle"/>
          </p:nvPr>
        </p:nvSpPr>
        <p:spPr/>
        <p:txBody>
          <a:bodyPr/>
          <a:lstStyle/>
          <a:p>
            <a:pPr eaLnBrk="0" latinLnBrk="0" hangingPunct="0"/>
            <a:r>
              <a:rPr lang="en-US" dirty="0" smtClean="0"/>
              <a:t>Financial Ratios for Credit Analysis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06463" y="681038"/>
            <a:ext cx="7340600" cy="457200"/>
          </a:xfrm>
        </p:spPr>
        <p:txBody>
          <a:bodyPr>
            <a:normAutofit fontScale="90000"/>
          </a:bodyPr>
          <a:lstStyle/>
          <a:p>
            <a:r>
              <a:rPr lang="en-US" altLang="zh-TW" dirty="0" smtClean="0">
                <a:ea typeface="PMingLiU" pitchFamily="18" charset="-120"/>
              </a:rPr>
              <a:t>Liquidity and Solvency</a:t>
            </a:r>
          </a:p>
        </p:txBody>
      </p:sp>
      <p:sp>
        <p:nvSpPr>
          <p:cNvPr id="65540" name="Rectangle 4"/>
          <p:cNvSpPr>
            <a:spLocks noGrp="1" noChangeArrowheads="1"/>
          </p:cNvSpPr>
          <p:nvPr>
            <p:ph sz="half" idx="1"/>
          </p:nvPr>
        </p:nvSpPr>
        <p:spPr>
          <a:xfrm>
            <a:off x="876300" y="2634762"/>
            <a:ext cx="3657600" cy="2895600"/>
          </a:xfrm>
          <a:solidFill>
            <a:schemeClr val="bg1"/>
          </a:solidFill>
          <a:ln w="76200" cmpd="tri">
            <a:solidFill>
              <a:schemeClr val="tx1"/>
            </a:solidFill>
          </a:ln>
        </p:spPr>
        <p:txBody>
          <a:bodyPr/>
          <a:lstStyle/>
          <a:p>
            <a:pPr marL="0" indent="0" algn="ctr" latinLnBrk="0" hangingPunct="0">
              <a:lnSpc>
                <a:spcPct val="90000"/>
              </a:lnSpc>
              <a:buFontTx/>
              <a:buNone/>
              <a:tabLst>
                <a:tab pos="228600" algn="l"/>
              </a:tabLst>
            </a:pPr>
            <a:r>
              <a:rPr lang="en-US" altLang="zh-TW" sz="1800" b="1" u="sng" dirty="0" smtClean="0">
                <a:ea typeface="PMingLiU" pitchFamily="18" charset="-120"/>
              </a:rPr>
              <a:t>Solvency</a:t>
            </a:r>
            <a:endParaRPr lang="en-US" altLang="zh-TW" sz="1800" b="1" dirty="0" smtClean="0">
              <a:ea typeface="PMingLiU" pitchFamily="18" charset="-120"/>
            </a:endParaRPr>
          </a:p>
          <a:p>
            <a:pPr marL="0" indent="0" latinLnBrk="0" hangingPunct="0">
              <a:lnSpc>
                <a:spcPct val="90000"/>
              </a:lnSpc>
              <a:spcBef>
                <a:spcPct val="25000"/>
              </a:spcBef>
              <a:spcAft>
                <a:spcPct val="10000"/>
              </a:spcAft>
              <a:buFontTx/>
              <a:buNone/>
              <a:tabLst>
                <a:tab pos="228600" algn="l"/>
              </a:tabLst>
            </a:pPr>
            <a:r>
              <a:rPr lang="en-US" altLang="zh-TW" sz="1800" b="1" dirty="0" smtClean="0">
                <a:ea typeface="PMingLiU" pitchFamily="18" charset="-120"/>
              </a:rPr>
              <a:t>Ability to meet long-term obligations</a:t>
            </a:r>
          </a:p>
          <a:p>
            <a:pPr marL="0" indent="0" latinLnBrk="0" hangingPunct="0">
              <a:lnSpc>
                <a:spcPct val="90000"/>
              </a:lnSpc>
              <a:spcBef>
                <a:spcPct val="0"/>
              </a:spcBef>
              <a:buFontTx/>
              <a:buNone/>
              <a:tabLst>
                <a:tab pos="228600" algn="l"/>
              </a:tabLst>
            </a:pPr>
            <a:r>
              <a:rPr lang="en-US" altLang="zh-TW" sz="1800" b="1" dirty="0" smtClean="0">
                <a:ea typeface="PMingLiU" pitchFamily="18" charset="-120"/>
              </a:rPr>
              <a:t>  </a:t>
            </a:r>
            <a:r>
              <a:rPr lang="en-US" altLang="zh-TW" sz="1700" b="1" i="1" dirty="0" smtClean="0">
                <a:ea typeface="PMingLiU" pitchFamily="18" charset="-120"/>
              </a:rPr>
              <a:t>Focus</a:t>
            </a:r>
            <a:r>
              <a:rPr lang="en-US" altLang="zh-TW" sz="1700" b="1" dirty="0" smtClean="0">
                <a:ea typeface="PMingLiU" pitchFamily="18" charset="-120"/>
              </a:rPr>
              <a:t>:</a:t>
            </a:r>
          </a:p>
          <a:p>
            <a:pPr marL="0" indent="0" latinLnBrk="0" hangingPunct="0">
              <a:lnSpc>
                <a:spcPct val="90000"/>
              </a:lnSpc>
              <a:spcBef>
                <a:spcPct val="0"/>
              </a:spcBef>
              <a:tabLst>
                <a:tab pos="228600" algn="l"/>
              </a:tabLst>
            </a:pPr>
            <a:r>
              <a:rPr lang="en-US" altLang="zh-TW" sz="1700" b="1" dirty="0" smtClean="0">
                <a:ea typeface="PMingLiU" pitchFamily="18" charset="-120"/>
              </a:rPr>
              <a:t> Long-term economic risks		conditions</a:t>
            </a:r>
          </a:p>
          <a:p>
            <a:pPr marL="0" indent="0" latinLnBrk="0" hangingPunct="0">
              <a:lnSpc>
                <a:spcPct val="90000"/>
              </a:lnSpc>
              <a:spcBef>
                <a:spcPct val="0"/>
              </a:spcBef>
              <a:tabLst>
                <a:tab pos="228600" algn="l"/>
              </a:tabLst>
            </a:pPr>
            <a:r>
              <a:rPr lang="en-US" altLang="zh-TW" sz="1700" b="1" dirty="0" smtClean="0">
                <a:ea typeface="PMingLiU" pitchFamily="18" charset="-120"/>
              </a:rPr>
              <a:t> Long-term cash flows</a:t>
            </a:r>
          </a:p>
          <a:p>
            <a:pPr marL="0" indent="0" latinLnBrk="0" hangingPunct="0">
              <a:lnSpc>
                <a:spcPct val="90000"/>
              </a:lnSpc>
              <a:spcBef>
                <a:spcPct val="0"/>
              </a:spcBef>
              <a:tabLst>
                <a:tab pos="228600" algn="l"/>
              </a:tabLst>
            </a:pPr>
            <a:r>
              <a:rPr lang="en-US" altLang="zh-TW" sz="1700" b="1" dirty="0" smtClean="0">
                <a:ea typeface="PMingLiU" pitchFamily="18" charset="-120"/>
              </a:rPr>
              <a:t> Extended ability to make profit</a:t>
            </a:r>
            <a:endParaRPr lang="en-US" altLang="zh-TW" sz="1800" b="1" dirty="0" smtClean="0">
              <a:ea typeface="PMingLiU" pitchFamily="18" charset="-120"/>
            </a:endParaRPr>
          </a:p>
        </p:txBody>
      </p:sp>
      <p:sp>
        <p:nvSpPr>
          <p:cNvPr id="65541" name="Text Box 5"/>
          <p:cNvSpPr txBox="1">
            <a:spLocks noChangeArrowheads="1"/>
          </p:cNvSpPr>
          <p:nvPr/>
        </p:nvSpPr>
        <p:spPr bwMode="auto">
          <a:xfrm>
            <a:off x="451338" y="1334869"/>
            <a:ext cx="7696200" cy="646331"/>
          </a:xfrm>
          <a:prstGeom prst="rect">
            <a:avLst/>
          </a:prstGeom>
          <a:solidFill>
            <a:schemeClr val="bg1"/>
          </a:solidFill>
          <a:ln w="3175">
            <a:solidFill>
              <a:schemeClr val="tx1"/>
            </a:solidFill>
            <a:miter lim="800000"/>
            <a:headEnd/>
            <a:tailEnd/>
          </a:ln>
        </p:spPr>
        <p:txBody>
          <a:bodyPr wrap="square" anchor="ctr" anchorCtr="1">
            <a:spAutoFit/>
          </a:bodyPr>
          <a:lstStyle/>
          <a:p>
            <a:pPr>
              <a:spcBef>
                <a:spcPct val="50000"/>
              </a:spcBef>
            </a:pPr>
            <a:r>
              <a:rPr lang="en-US" altLang="zh-TW" sz="1800" b="1" dirty="0">
                <a:ea typeface="PMingLiU" pitchFamily="18" charset="-120"/>
              </a:rPr>
              <a:t>Credit worthiness: Ability to honor credit obligations</a:t>
            </a:r>
          </a:p>
          <a:p>
            <a:pPr>
              <a:lnSpc>
                <a:spcPct val="50000"/>
              </a:lnSpc>
              <a:spcBef>
                <a:spcPct val="50000"/>
              </a:spcBef>
            </a:pPr>
            <a:r>
              <a:rPr lang="en-US" altLang="zh-TW" sz="1800" b="1" dirty="0">
                <a:ea typeface="PMingLiU" pitchFamily="18" charset="-120"/>
              </a:rPr>
              <a:t>(downside risk)</a:t>
            </a:r>
            <a:endParaRPr lang="en-US" altLang="zh-TW" sz="1800" dirty="0">
              <a:latin typeface="Times New Roman" pitchFamily="18" charset="0"/>
              <a:ea typeface="PMingLiU" pitchFamily="18" charset="-120"/>
            </a:endParaRPr>
          </a:p>
        </p:txBody>
      </p:sp>
      <p:sp>
        <p:nvSpPr>
          <p:cNvPr id="65542" name="Line 6"/>
          <p:cNvSpPr>
            <a:spLocks noChangeShapeType="1"/>
          </p:cNvSpPr>
          <p:nvPr/>
        </p:nvSpPr>
        <p:spPr bwMode="auto">
          <a:xfrm flipH="1">
            <a:off x="2743200" y="2057400"/>
            <a:ext cx="533400" cy="533400"/>
          </a:xfrm>
          <a:prstGeom prst="line">
            <a:avLst/>
          </a:prstGeom>
          <a:noFill/>
          <a:ln w="50800" cmpd="dbl">
            <a:solidFill>
              <a:schemeClr val="tx1"/>
            </a:solidFill>
            <a:round/>
            <a:headEnd/>
            <a:tailEnd type="stealth" w="med" len="med"/>
          </a:ln>
        </p:spPr>
        <p:txBody>
          <a:bodyPr wrap="none" anchor="ctr"/>
          <a:lstStyle/>
          <a:p>
            <a:endParaRPr lang="en-US" dirty="0"/>
          </a:p>
        </p:txBody>
      </p:sp>
      <p:sp>
        <p:nvSpPr>
          <p:cNvPr id="65543" name="Line 7"/>
          <p:cNvSpPr>
            <a:spLocks noChangeShapeType="1"/>
          </p:cNvSpPr>
          <p:nvPr/>
        </p:nvSpPr>
        <p:spPr bwMode="auto">
          <a:xfrm>
            <a:off x="5715000" y="2057400"/>
            <a:ext cx="533400" cy="533400"/>
          </a:xfrm>
          <a:prstGeom prst="line">
            <a:avLst/>
          </a:prstGeom>
          <a:noFill/>
          <a:ln w="50800" cmpd="dbl">
            <a:solidFill>
              <a:schemeClr val="tx1"/>
            </a:solidFill>
            <a:round/>
            <a:headEnd/>
            <a:tailEnd type="stealth" w="med" len="med"/>
          </a:ln>
        </p:spPr>
        <p:txBody>
          <a:bodyPr wrap="none" anchor="ctr"/>
          <a:lstStyle/>
          <a:p>
            <a:endParaRPr lang="en-US" dirty="0"/>
          </a:p>
        </p:txBody>
      </p:sp>
      <p:sp>
        <p:nvSpPr>
          <p:cNvPr id="9" name="Rectangle 3"/>
          <p:cNvSpPr txBox="1">
            <a:spLocks noChangeArrowheads="1"/>
          </p:cNvSpPr>
          <p:nvPr/>
        </p:nvSpPr>
        <p:spPr bwMode="auto">
          <a:xfrm>
            <a:off x="4762500" y="2596662"/>
            <a:ext cx="3886200" cy="2971800"/>
          </a:xfrm>
          <a:prstGeom prst="rect">
            <a:avLst/>
          </a:prstGeom>
          <a:solidFill>
            <a:schemeClr val="bg1"/>
          </a:solidFill>
          <a:ln w="76200" cap="flat" cmpd="tri">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290513" indent="-290513" algn="l" rtl="0" eaLnBrk="0" fontAlgn="base" hangingPunct="0">
              <a:spcBef>
                <a:spcPct val="20000"/>
              </a:spcBef>
              <a:spcAft>
                <a:spcPct val="50000"/>
              </a:spcAft>
              <a:buChar char="•"/>
              <a:defRPr sz="2800">
                <a:solidFill>
                  <a:schemeClr val="tx1"/>
                </a:solidFill>
                <a:latin typeface="+mn-lt"/>
                <a:ea typeface="+mn-ea"/>
                <a:cs typeface="+mn-cs"/>
              </a:defRPr>
            </a:lvl1pPr>
            <a:lvl2pPr marL="855663" indent="-231775" algn="l" rtl="0" eaLnBrk="0" fontAlgn="base" hangingPunct="0">
              <a:lnSpc>
                <a:spcPct val="90000"/>
              </a:lnSpc>
              <a:spcBef>
                <a:spcPct val="20000"/>
              </a:spcBef>
              <a:spcAft>
                <a:spcPct val="50000"/>
              </a:spcAft>
              <a:buFont typeface="Wingdings" pitchFamily="2" charset="2"/>
              <a:buChar char="ü"/>
              <a:defRPr sz="2400">
                <a:solidFill>
                  <a:schemeClr val="tx1"/>
                </a:solidFill>
                <a:latin typeface="+mn-lt"/>
              </a:defRPr>
            </a:lvl2pPr>
            <a:lvl3pPr marL="1371600" indent="-228600" algn="l" rtl="0" eaLnBrk="0" fontAlgn="base" hangingPunct="0">
              <a:lnSpc>
                <a:spcPct val="90000"/>
              </a:lnSpc>
              <a:spcBef>
                <a:spcPct val="20000"/>
              </a:spcBef>
              <a:spcAft>
                <a:spcPct val="50000"/>
              </a:spcAft>
              <a:buChar char="o"/>
              <a:defRPr sz="2000">
                <a:solidFill>
                  <a:schemeClr val="tx1"/>
                </a:solidFill>
                <a:latin typeface="+mn-lt"/>
              </a:defRPr>
            </a:lvl3pPr>
            <a:lvl4pPr marL="1790700" indent="-228600" algn="l" rtl="0" eaLnBrk="0" fontAlgn="base" hangingPunct="0">
              <a:lnSpc>
                <a:spcPct val="90000"/>
              </a:lnSpc>
              <a:spcBef>
                <a:spcPct val="20000"/>
              </a:spcBef>
              <a:spcAft>
                <a:spcPct val="50000"/>
              </a:spcAft>
              <a:buFont typeface="Wingdings" pitchFamily="2" charset="2"/>
              <a:buChar char="Ø"/>
              <a:defRPr sz="1800">
                <a:solidFill>
                  <a:schemeClr val="tx1"/>
                </a:solidFill>
                <a:latin typeface="+mn-lt"/>
              </a:defRPr>
            </a:lvl4pPr>
            <a:lvl5pPr marL="2209800" indent="-228600" algn="l" rtl="0" eaLnBrk="0" fontAlgn="base" hangingPunct="0">
              <a:lnSpc>
                <a:spcPct val="90000"/>
              </a:lnSpc>
              <a:spcBef>
                <a:spcPct val="20000"/>
              </a:spcBef>
              <a:spcAft>
                <a:spcPct val="50000"/>
              </a:spcAft>
              <a:buFont typeface="Wingdings" pitchFamily="2" charset="2"/>
              <a:buChar char="Ø"/>
              <a:defRPr sz="1800">
                <a:solidFill>
                  <a:schemeClr val="tx1"/>
                </a:solidFill>
                <a:latin typeface="+mn-lt"/>
              </a:defRPr>
            </a:lvl5pPr>
            <a:lvl6pPr marL="2667000" indent="-228600" algn="l" rtl="0" eaLnBrk="0" fontAlgn="base" hangingPunct="0">
              <a:lnSpc>
                <a:spcPct val="90000"/>
              </a:lnSpc>
              <a:spcBef>
                <a:spcPct val="20000"/>
              </a:spcBef>
              <a:spcAft>
                <a:spcPct val="50000"/>
              </a:spcAft>
              <a:buFont typeface="Wingdings" pitchFamily="2" charset="2"/>
              <a:buChar char="Ø"/>
              <a:defRPr sz="1800">
                <a:solidFill>
                  <a:schemeClr val="tx1"/>
                </a:solidFill>
                <a:latin typeface="+mn-lt"/>
              </a:defRPr>
            </a:lvl6pPr>
            <a:lvl7pPr marL="3124200" indent="-228600" algn="l" rtl="0" eaLnBrk="0" fontAlgn="base" hangingPunct="0">
              <a:lnSpc>
                <a:spcPct val="90000"/>
              </a:lnSpc>
              <a:spcBef>
                <a:spcPct val="20000"/>
              </a:spcBef>
              <a:spcAft>
                <a:spcPct val="50000"/>
              </a:spcAft>
              <a:buFont typeface="Wingdings" pitchFamily="2" charset="2"/>
              <a:buChar char="Ø"/>
              <a:defRPr sz="1800">
                <a:solidFill>
                  <a:schemeClr val="tx1"/>
                </a:solidFill>
                <a:latin typeface="+mn-lt"/>
              </a:defRPr>
            </a:lvl7pPr>
            <a:lvl8pPr marL="3581400" indent="-228600" algn="l" rtl="0" eaLnBrk="0" fontAlgn="base" hangingPunct="0">
              <a:lnSpc>
                <a:spcPct val="90000"/>
              </a:lnSpc>
              <a:spcBef>
                <a:spcPct val="20000"/>
              </a:spcBef>
              <a:spcAft>
                <a:spcPct val="50000"/>
              </a:spcAft>
              <a:buFont typeface="Wingdings" pitchFamily="2" charset="2"/>
              <a:buChar char="Ø"/>
              <a:defRPr sz="1800">
                <a:solidFill>
                  <a:schemeClr val="tx1"/>
                </a:solidFill>
                <a:latin typeface="+mn-lt"/>
              </a:defRPr>
            </a:lvl8pPr>
            <a:lvl9pPr marL="4038600" indent="-228600" algn="l" rtl="0" eaLnBrk="0" fontAlgn="base" hangingPunct="0">
              <a:lnSpc>
                <a:spcPct val="90000"/>
              </a:lnSpc>
              <a:spcBef>
                <a:spcPct val="20000"/>
              </a:spcBef>
              <a:spcAft>
                <a:spcPct val="50000"/>
              </a:spcAft>
              <a:buFont typeface="Wingdings" pitchFamily="2" charset="2"/>
              <a:buChar char="Ø"/>
              <a:defRPr sz="1800">
                <a:solidFill>
                  <a:schemeClr val="tx1"/>
                </a:solidFill>
                <a:latin typeface="+mn-lt"/>
              </a:defRPr>
            </a:lvl9pPr>
          </a:lstStyle>
          <a:p>
            <a:pPr marL="0" indent="0" algn="ctr">
              <a:lnSpc>
                <a:spcPct val="90000"/>
              </a:lnSpc>
              <a:buFontTx/>
              <a:buNone/>
              <a:tabLst>
                <a:tab pos="228600" algn="l"/>
              </a:tabLst>
            </a:pPr>
            <a:r>
              <a:rPr lang="en-US" altLang="zh-TW" sz="1600" b="1" u="sng" kern="0" dirty="0" smtClean="0">
                <a:ea typeface="PMingLiU" pitchFamily="18" charset="-120"/>
              </a:rPr>
              <a:t>Liquidity </a:t>
            </a:r>
            <a:endParaRPr lang="en-US" altLang="zh-TW" sz="1600" b="1" kern="0" dirty="0" smtClean="0">
              <a:ea typeface="PMingLiU" pitchFamily="18" charset="-120"/>
            </a:endParaRPr>
          </a:p>
          <a:p>
            <a:pPr marL="0" indent="0">
              <a:lnSpc>
                <a:spcPct val="90000"/>
              </a:lnSpc>
              <a:spcBef>
                <a:spcPct val="25000"/>
              </a:spcBef>
              <a:buFontTx/>
              <a:buNone/>
              <a:tabLst>
                <a:tab pos="228600" algn="l"/>
              </a:tabLst>
            </a:pPr>
            <a:r>
              <a:rPr lang="en-US" altLang="zh-TW" sz="1600" b="1" kern="0" dirty="0" smtClean="0">
                <a:ea typeface="PMingLiU" pitchFamily="18" charset="-120"/>
              </a:rPr>
              <a:t>Ability to meet short-term obligations</a:t>
            </a:r>
          </a:p>
          <a:p>
            <a:pPr marL="0" indent="0">
              <a:lnSpc>
                <a:spcPct val="90000"/>
              </a:lnSpc>
              <a:spcBef>
                <a:spcPct val="0"/>
              </a:spcBef>
              <a:buFontTx/>
              <a:buNone/>
              <a:tabLst>
                <a:tab pos="228600" algn="l"/>
              </a:tabLst>
            </a:pPr>
            <a:r>
              <a:rPr lang="en-US" altLang="zh-TW" sz="1600" b="1" kern="0" dirty="0" smtClean="0">
                <a:ea typeface="PMingLiU" pitchFamily="18" charset="-120"/>
              </a:rPr>
              <a:t>  </a:t>
            </a:r>
            <a:r>
              <a:rPr lang="en-US" altLang="zh-TW" sz="1600" b="1" i="1" kern="0" dirty="0" smtClean="0">
                <a:ea typeface="PMingLiU" pitchFamily="18" charset="-120"/>
              </a:rPr>
              <a:t>Focus</a:t>
            </a:r>
            <a:r>
              <a:rPr lang="en-US" altLang="zh-TW" sz="1600" b="1" kern="0" dirty="0" smtClean="0">
                <a:ea typeface="PMingLiU" pitchFamily="18" charset="-120"/>
              </a:rPr>
              <a:t>: </a:t>
            </a:r>
          </a:p>
          <a:p>
            <a:pPr marL="0" indent="0">
              <a:lnSpc>
                <a:spcPct val="90000"/>
              </a:lnSpc>
              <a:spcBef>
                <a:spcPct val="0"/>
              </a:spcBef>
              <a:tabLst>
                <a:tab pos="228600" algn="l"/>
              </a:tabLst>
            </a:pPr>
            <a:r>
              <a:rPr lang="en-US" altLang="zh-TW" sz="1600" b="1" kern="0" dirty="0" smtClean="0">
                <a:ea typeface="PMingLiU" pitchFamily="18" charset="-120"/>
              </a:rPr>
              <a:t> Current Financial 		conditions</a:t>
            </a:r>
          </a:p>
          <a:p>
            <a:pPr marL="0" indent="0">
              <a:lnSpc>
                <a:spcPct val="90000"/>
              </a:lnSpc>
              <a:spcBef>
                <a:spcPct val="0"/>
              </a:spcBef>
              <a:tabLst>
                <a:tab pos="228600" algn="l"/>
              </a:tabLst>
            </a:pPr>
            <a:r>
              <a:rPr lang="en-US" altLang="zh-TW" sz="1600" b="1" kern="0" dirty="0" smtClean="0">
                <a:ea typeface="PMingLiU" pitchFamily="18" charset="-120"/>
              </a:rPr>
              <a:t> Current cash flows</a:t>
            </a:r>
          </a:p>
          <a:p>
            <a:pPr marL="0" indent="0">
              <a:lnSpc>
                <a:spcPct val="90000"/>
              </a:lnSpc>
              <a:spcBef>
                <a:spcPct val="0"/>
              </a:spcBef>
              <a:tabLst>
                <a:tab pos="228600" algn="l"/>
              </a:tabLst>
            </a:pPr>
            <a:r>
              <a:rPr lang="en-US" altLang="zh-TW" sz="1600" b="1" kern="0" dirty="0" smtClean="0">
                <a:ea typeface="PMingLiU" pitchFamily="18" charset="-120"/>
              </a:rPr>
              <a:t> Liquidity of assets</a:t>
            </a:r>
          </a:p>
        </p:txBody>
      </p:sp>
      <p:sp>
        <p:nvSpPr>
          <p:cNvPr id="2" name="Slide Number Placeholder 1"/>
          <p:cNvSpPr>
            <a:spLocks noGrp="1"/>
          </p:cNvSpPr>
          <p:nvPr>
            <p:ph type="sldNum" sz="quarter" idx="12"/>
          </p:nvPr>
        </p:nvSpPr>
        <p:spPr/>
        <p:txBody>
          <a:bodyPr/>
          <a:lstStyle/>
          <a:p>
            <a:fld id="{267C1E7E-E5B0-47D0-B31A-917788A5ACF2}" type="slidenum">
              <a:rPr lang="en-US" smtClean="0"/>
              <a:t>61</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smtClean="0"/>
              <a:t>Solvency Ratios</a:t>
            </a:r>
          </a:p>
        </p:txBody>
      </p:sp>
      <p:sp>
        <p:nvSpPr>
          <p:cNvPr id="66563" name="Rectangle 3"/>
          <p:cNvSpPr>
            <a:spLocks noGrp="1" noChangeArrowheads="1"/>
          </p:cNvSpPr>
          <p:nvPr>
            <p:ph idx="1"/>
          </p:nvPr>
        </p:nvSpPr>
        <p:spPr/>
        <p:txBody>
          <a:bodyPr>
            <a:normAutofit lnSpcReduction="10000"/>
          </a:bodyPr>
          <a:lstStyle/>
          <a:p>
            <a:pPr latinLnBrk="0" hangingPunct="0">
              <a:lnSpc>
                <a:spcPct val="80000"/>
              </a:lnSpc>
            </a:pPr>
            <a:r>
              <a:rPr lang="en-US" sz="2800" dirty="0" smtClean="0"/>
              <a:t>Ratios are the center of traditional credit analysis that assesses whether a company can re-pay loans.  These ratios should be compared to benchmarks.</a:t>
            </a:r>
          </a:p>
          <a:p>
            <a:pPr latinLnBrk="0" hangingPunct="0">
              <a:lnSpc>
                <a:spcPct val="70000"/>
              </a:lnSpc>
            </a:pPr>
            <a:endParaRPr lang="en-US" sz="2800" dirty="0" smtClean="0"/>
          </a:p>
          <a:p>
            <a:pPr latinLnBrk="0" hangingPunct="0">
              <a:lnSpc>
                <a:spcPct val="70000"/>
              </a:lnSpc>
            </a:pPr>
            <a:r>
              <a:rPr lang="en-US" sz="2800" dirty="0" smtClean="0"/>
              <a:t>Debt Payback Ratios (Time to Repay)</a:t>
            </a:r>
          </a:p>
          <a:p>
            <a:pPr lvl="1" eaLnBrk="0" latinLnBrk="0" hangingPunct="0">
              <a:lnSpc>
                <a:spcPct val="70000"/>
              </a:lnSpc>
            </a:pPr>
            <a:r>
              <a:rPr lang="en-US" sz="2400" dirty="0" smtClean="0"/>
              <a:t>Funds from Operations to Total Debt</a:t>
            </a:r>
          </a:p>
          <a:p>
            <a:pPr lvl="1" eaLnBrk="0" latinLnBrk="0" hangingPunct="0">
              <a:lnSpc>
                <a:spcPct val="70000"/>
              </a:lnSpc>
            </a:pPr>
            <a:r>
              <a:rPr lang="en-US" sz="2400" dirty="0" smtClean="0"/>
              <a:t>Debt to EBITDA</a:t>
            </a:r>
          </a:p>
          <a:p>
            <a:pPr latinLnBrk="0" hangingPunct="0">
              <a:lnSpc>
                <a:spcPct val="70000"/>
              </a:lnSpc>
            </a:pPr>
            <a:endParaRPr lang="en-US" sz="2800" dirty="0" smtClean="0"/>
          </a:p>
          <a:p>
            <a:pPr latinLnBrk="0" hangingPunct="0">
              <a:lnSpc>
                <a:spcPct val="70000"/>
              </a:lnSpc>
            </a:pPr>
            <a:r>
              <a:rPr lang="en-US" sz="2800" dirty="0" smtClean="0"/>
              <a:t>Leverage Ratios (Skin in the Game)</a:t>
            </a:r>
          </a:p>
          <a:p>
            <a:pPr lvl="1" eaLnBrk="0" latinLnBrk="0" hangingPunct="0">
              <a:lnSpc>
                <a:spcPct val="70000"/>
              </a:lnSpc>
            </a:pPr>
            <a:r>
              <a:rPr lang="en-US" sz="2400" dirty="0" smtClean="0"/>
              <a:t>Debt to Capital (Include Short-term Debt)</a:t>
            </a:r>
          </a:p>
          <a:p>
            <a:pPr lvl="1" eaLnBrk="0" latinLnBrk="0" hangingPunct="0">
              <a:lnSpc>
                <a:spcPct val="70000"/>
              </a:lnSpc>
            </a:pPr>
            <a:r>
              <a:rPr lang="en-US" sz="2400" dirty="0" smtClean="0"/>
              <a:t>Market Debt to Market Capital</a:t>
            </a:r>
          </a:p>
          <a:p>
            <a:pPr latinLnBrk="0" hangingPunct="0">
              <a:lnSpc>
                <a:spcPct val="70000"/>
              </a:lnSpc>
            </a:pPr>
            <a:endParaRPr lang="en-US" sz="2800" dirty="0" smtClean="0"/>
          </a:p>
          <a:p>
            <a:pPr latinLnBrk="0" hangingPunct="0">
              <a:lnSpc>
                <a:spcPct val="70000"/>
              </a:lnSpc>
            </a:pPr>
            <a:r>
              <a:rPr lang="en-US" sz="2800" dirty="0" smtClean="0"/>
              <a:t>Payment Ratios (Buffer for Downside Repayment)</a:t>
            </a:r>
          </a:p>
          <a:p>
            <a:pPr lvl="1" eaLnBrk="0" latinLnBrk="0" hangingPunct="0">
              <a:lnSpc>
                <a:spcPct val="70000"/>
              </a:lnSpc>
            </a:pPr>
            <a:r>
              <a:rPr lang="en-US" sz="2400" dirty="0" smtClean="0"/>
              <a:t>Interest Coverage</a:t>
            </a:r>
          </a:p>
          <a:p>
            <a:pPr lvl="1" eaLnBrk="0" latinLnBrk="0" hangingPunct="0">
              <a:lnSpc>
                <a:spcPct val="70000"/>
              </a:lnSpc>
            </a:pPr>
            <a:r>
              <a:rPr lang="en-US" sz="2400" dirty="0" smtClean="0"/>
              <a:t>Debt Service Coverage [Cash Flow/(Interest + Principal)]</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62</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smtClean="0"/>
              <a:t>Liquidity</a:t>
            </a:r>
          </a:p>
        </p:txBody>
      </p:sp>
      <p:sp>
        <p:nvSpPr>
          <p:cNvPr id="67587" name="Rectangle 3"/>
          <p:cNvSpPr>
            <a:spLocks noGrp="1" noChangeArrowheads="1"/>
          </p:cNvSpPr>
          <p:nvPr>
            <p:ph idx="1"/>
          </p:nvPr>
        </p:nvSpPr>
        <p:spPr/>
        <p:txBody>
          <a:bodyPr>
            <a:normAutofit fontScale="85000" lnSpcReduction="10000"/>
          </a:bodyPr>
          <a:lstStyle/>
          <a:p>
            <a:pPr latinLnBrk="0" hangingPunct="0"/>
            <a:r>
              <a:rPr lang="en-US" dirty="0" smtClean="0"/>
              <a:t>Current Ratio</a:t>
            </a:r>
          </a:p>
          <a:p>
            <a:pPr lvl="1" eaLnBrk="0" latinLnBrk="0" hangingPunct="0"/>
            <a:r>
              <a:rPr lang="en-US" dirty="0" smtClean="0"/>
              <a:t>Current Assets to Current Liabilities</a:t>
            </a:r>
          </a:p>
          <a:p>
            <a:pPr lvl="1" eaLnBrk="0" latinLnBrk="0" hangingPunct="0"/>
            <a:r>
              <a:rPr lang="en-US" dirty="0" smtClean="0"/>
              <a:t>Current Assets less Inventory to Current Liabilities</a:t>
            </a:r>
          </a:p>
          <a:p>
            <a:pPr latinLnBrk="0" hangingPunct="0"/>
            <a:endParaRPr lang="en-US" dirty="0" smtClean="0"/>
          </a:p>
          <a:p>
            <a:pPr latinLnBrk="0" hangingPunct="0"/>
            <a:r>
              <a:rPr lang="en-US" dirty="0" smtClean="0"/>
              <a:t>Model Working Capital</a:t>
            </a:r>
          </a:p>
          <a:p>
            <a:pPr lvl="1" eaLnBrk="0" latinLnBrk="0" hangingPunct="0"/>
            <a:r>
              <a:rPr lang="en-US" dirty="0" smtClean="0"/>
              <a:t>Current Assets less Cash and Temporary Securities minus Current liabilities less Short-term Debt</a:t>
            </a:r>
          </a:p>
          <a:p>
            <a:pPr latinLnBrk="0" hangingPunct="0"/>
            <a:endParaRPr lang="en-US" dirty="0" smtClean="0"/>
          </a:p>
          <a:p>
            <a:pPr latinLnBrk="0" hangingPunct="0"/>
            <a:r>
              <a:rPr lang="en-US" dirty="0" smtClean="0"/>
              <a:t>Liquidity Assessment</a:t>
            </a:r>
          </a:p>
          <a:p>
            <a:pPr lvl="1" eaLnBrk="0" latinLnBrk="0" hangingPunct="0"/>
            <a:r>
              <a:rPr lang="en-US" dirty="0" smtClean="0"/>
              <a:t>Debt Profile (Maturities)</a:t>
            </a:r>
          </a:p>
          <a:p>
            <a:pPr lvl="1" eaLnBrk="0" latinLnBrk="0" hangingPunct="0"/>
            <a:r>
              <a:rPr lang="en-US" dirty="0" smtClean="0"/>
              <a:t>Bank Lines (Availability, amount, maturity, covenants, triggers)</a:t>
            </a:r>
          </a:p>
          <a:p>
            <a:pPr lvl="1" eaLnBrk="0" latinLnBrk="0" hangingPunct="0"/>
            <a:r>
              <a:rPr lang="en-US" dirty="0" smtClean="0"/>
              <a:t>Alternative Sources of Liquidity (Asset sales, dividend flexibility, capital spending flexibility)</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63</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Philosophy and Alternative Calculations for Debt Service and Interest Coverage Ratio</a:t>
            </a:r>
            <a:endParaRPr lang="en-US" dirty="0"/>
          </a:p>
        </p:txBody>
      </p:sp>
      <p:sp>
        <p:nvSpPr>
          <p:cNvPr id="3" name="Content Placeholder 2"/>
          <p:cNvSpPr>
            <a:spLocks noGrp="1"/>
          </p:cNvSpPr>
          <p:nvPr>
            <p:ph idx="1"/>
          </p:nvPr>
        </p:nvSpPr>
        <p:spPr/>
        <p:txBody>
          <a:bodyPr>
            <a:normAutofit lnSpcReduction="10000"/>
          </a:bodyPr>
          <a:lstStyle/>
          <a:p>
            <a:pPr latinLnBrk="0" hangingPunct="0"/>
            <a:r>
              <a:rPr lang="en-US" dirty="0" smtClean="0"/>
              <a:t>The specifics of the ratios are less important than the general objective and the underlying philosophy of the ratios</a:t>
            </a:r>
          </a:p>
          <a:p>
            <a:pPr latinLnBrk="0" hangingPunct="0"/>
            <a:r>
              <a:rPr lang="en-US" dirty="0" smtClean="0"/>
              <a:t>The general idea is to see how low EBITDA or cash flow can go down before the debt service or interest cannot be paid</a:t>
            </a:r>
          </a:p>
          <a:p>
            <a:pPr latinLnBrk="0" hangingPunct="0"/>
            <a:r>
              <a:rPr lang="en-US" dirty="0" smtClean="0"/>
              <a:t>For project finance use DSCR because debt service is known from structuring debt repayments around cash flow</a:t>
            </a:r>
          </a:p>
          <a:p>
            <a:pPr latinLnBrk="0" hangingPunct="0"/>
            <a:r>
              <a:rPr lang="en-US" dirty="0" smtClean="0"/>
              <a:t>DSCR much less relevant in corporate finance because of bullet debt repayments</a:t>
            </a:r>
          </a:p>
          <a:p>
            <a:pPr latinLnBrk="0" hangingPunct="0"/>
            <a:endParaRPr lang="en-US" dirty="0" smtClean="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64</a:t>
            </a:fld>
            <a:endParaRPr lang="ko-KR" altLang="en-US"/>
          </a:p>
        </p:txBody>
      </p:sp>
    </p:spTree>
    <p:extLst>
      <p:ext uri="{BB962C8B-B14F-4D97-AF65-F5344CB8AC3E}">
        <p14:creationId xmlns:p14="http://schemas.microsoft.com/office/powerpoint/2010/main" val="2386119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normAutofit fontScale="90000"/>
          </a:bodyPr>
          <a:lstStyle/>
          <a:p>
            <a:pPr eaLnBrk="0" latinLnBrk="0" hangingPunct="0"/>
            <a:r>
              <a:rPr lang="en-US" dirty="0" smtClean="0"/>
              <a:t>DSCR Criteria in Different Industries in Project Finance</a:t>
            </a:r>
          </a:p>
        </p:txBody>
      </p:sp>
      <p:sp>
        <p:nvSpPr>
          <p:cNvPr id="80899" name="Rectangle 3"/>
          <p:cNvSpPr>
            <a:spLocks noGrp="1" noChangeArrowheads="1"/>
          </p:cNvSpPr>
          <p:nvPr>
            <p:ph idx="1"/>
          </p:nvPr>
        </p:nvSpPr>
        <p:spPr/>
        <p:txBody>
          <a:bodyPr>
            <a:noAutofit/>
          </a:bodyPr>
          <a:lstStyle/>
          <a:p>
            <a:pPr marL="342900" indent="-342900" latinLnBrk="0" hangingPunct="0">
              <a:lnSpc>
                <a:spcPct val="90000"/>
              </a:lnSpc>
            </a:pPr>
            <a:r>
              <a:rPr lang="en-US" sz="2000" dirty="0" smtClean="0"/>
              <a:t>Electric Power: 	 	1.3-1.4</a:t>
            </a:r>
          </a:p>
          <a:p>
            <a:pPr marL="342900" indent="-342900" latinLnBrk="0" hangingPunct="0">
              <a:lnSpc>
                <a:spcPct val="90000"/>
              </a:lnSpc>
            </a:pPr>
            <a:r>
              <a:rPr lang="en-US" sz="2000" dirty="0" smtClean="0"/>
              <a:t>Resources:			1.5-2.0</a:t>
            </a:r>
          </a:p>
          <a:p>
            <a:pPr marL="342900" indent="-342900" latinLnBrk="0" hangingPunct="0">
              <a:lnSpc>
                <a:spcPct val="90000"/>
              </a:lnSpc>
            </a:pPr>
            <a:r>
              <a:rPr lang="en-US" sz="2000" dirty="0" smtClean="0"/>
              <a:t>Telecoms:			1.5-2.0</a:t>
            </a:r>
          </a:p>
          <a:p>
            <a:pPr marL="342900" indent="-342900" latinLnBrk="0" hangingPunct="0">
              <a:lnSpc>
                <a:spcPct val="90000"/>
              </a:lnSpc>
            </a:pPr>
            <a:r>
              <a:rPr lang="en-US" sz="2000" dirty="0" smtClean="0"/>
              <a:t>Infrastructure:		1.2-1.6</a:t>
            </a:r>
          </a:p>
          <a:p>
            <a:pPr marL="342900" indent="-342900" latinLnBrk="0" hangingPunct="0">
              <a:lnSpc>
                <a:spcPct val="90000"/>
              </a:lnSpc>
            </a:pPr>
            <a:r>
              <a:rPr lang="en-US" sz="2000" dirty="0" smtClean="0"/>
              <a:t>Minimum ratio could dip to 1.5</a:t>
            </a:r>
          </a:p>
          <a:p>
            <a:pPr marL="342900" indent="-342900" latinLnBrk="0" hangingPunct="0">
              <a:lnSpc>
                <a:spcPct val="90000"/>
              </a:lnSpc>
            </a:pPr>
            <a:r>
              <a:rPr lang="en-US" sz="2000" dirty="0" smtClean="0"/>
              <a:t>At a minimum, investment-grade </a:t>
            </a:r>
            <a:r>
              <a:rPr lang="en-US" sz="2000" dirty="0" smtClean="0">
                <a:solidFill>
                  <a:srgbClr val="FF0000"/>
                </a:solidFill>
              </a:rPr>
              <a:t>merchant projects</a:t>
            </a:r>
            <a:r>
              <a:rPr lang="en-US" sz="2000" dirty="0" smtClean="0"/>
              <a:t> probably will have to exceed a </a:t>
            </a:r>
            <a:r>
              <a:rPr lang="en-US" sz="2000" dirty="0" smtClean="0">
                <a:solidFill>
                  <a:srgbClr val="0066FF"/>
                </a:solidFill>
              </a:rPr>
              <a:t>2.0x</a:t>
            </a:r>
            <a:r>
              <a:rPr lang="en-US" sz="2000" dirty="0" smtClean="0"/>
              <a:t> annual DSCR through debt maturity, but also show steadily increasing ratios. Even with</a:t>
            </a:r>
            <a:r>
              <a:rPr lang="en-US" sz="2000" dirty="0" smtClean="0">
                <a:solidFill>
                  <a:srgbClr val="0066FF"/>
                </a:solidFill>
              </a:rPr>
              <a:t> 2.0x</a:t>
            </a:r>
            <a:r>
              <a:rPr lang="en-US" sz="2000" dirty="0" smtClean="0"/>
              <a:t> coverage levels, Standard &amp; Poor's will need to be satisfied that the scenarios behind such forecasts are defensible. Hence, Standard &amp; Poor's may rely on more conservative scenarios when determining its rating levels.</a:t>
            </a:r>
          </a:p>
          <a:p>
            <a:pPr marL="342900" indent="-342900" latinLnBrk="0" hangingPunct="0">
              <a:lnSpc>
                <a:spcPct val="90000"/>
              </a:lnSpc>
            </a:pPr>
            <a:r>
              <a:rPr lang="en-US" sz="2000" dirty="0" smtClean="0"/>
              <a:t>For more traditional </a:t>
            </a:r>
            <a:r>
              <a:rPr lang="en-US" sz="2000" dirty="0" smtClean="0">
                <a:solidFill>
                  <a:srgbClr val="FF0000"/>
                </a:solidFill>
              </a:rPr>
              <a:t>contract revenue</a:t>
            </a:r>
            <a:r>
              <a:rPr lang="en-US" sz="2000" dirty="0" smtClean="0"/>
              <a:t> driven projects, minimum base case coverage levels should exceed </a:t>
            </a:r>
            <a:r>
              <a:rPr lang="en-US" sz="2000" dirty="0" smtClean="0">
                <a:solidFill>
                  <a:srgbClr val="0066FF"/>
                </a:solidFill>
              </a:rPr>
              <a:t>1.3x</a:t>
            </a:r>
            <a:r>
              <a:rPr lang="en-US" sz="2000" dirty="0" smtClean="0"/>
              <a:t> to </a:t>
            </a:r>
            <a:r>
              <a:rPr lang="en-US" sz="2000" dirty="0" smtClean="0">
                <a:solidFill>
                  <a:srgbClr val="0066FF"/>
                </a:solidFill>
              </a:rPr>
              <a:t>1.5x</a:t>
            </a:r>
            <a:r>
              <a:rPr lang="en-US" sz="2000" dirty="0" smtClean="0"/>
              <a:t> levels for investment-grade.</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65</a:t>
            </a:fld>
            <a:endParaRPr lang="ko-KR" altLang="en-US"/>
          </a:p>
        </p:txBody>
      </p:sp>
    </p:spTree>
    <p:extLst>
      <p:ext uri="{BB962C8B-B14F-4D97-AF65-F5344CB8AC3E}">
        <p14:creationId xmlns:p14="http://schemas.microsoft.com/office/powerpoint/2010/main" val="2495313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Debt to Capital Ratio</a:t>
            </a:r>
            <a:endParaRPr lang="en-US" dirty="0"/>
          </a:p>
        </p:txBody>
      </p:sp>
      <p:sp>
        <p:nvSpPr>
          <p:cNvPr id="3" name="Content Placeholder 2"/>
          <p:cNvSpPr>
            <a:spLocks noGrp="1"/>
          </p:cNvSpPr>
          <p:nvPr>
            <p:ph idx="1"/>
          </p:nvPr>
        </p:nvSpPr>
        <p:spPr/>
        <p:txBody>
          <a:bodyPr>
            <a:normAutofit lnSpcReduction="10000"/>
          </a:bodyPr>
          <a:lstStyle/>
          <a:p>
            <a:pPr latinLnBrk="0" hangingPunct="0"/>
            <a:r>
              <a:rPr lang="en-US" dirty="0" smtClean="0"/>
              <a:t>The debt to capital ratio has two general ideas</a:t>
            </a:r>
          </a:p>
          <a:p>
            <a:pPr lvl="1" eaLnBrk="0" latinLnBrk="0" hangingPunct="0"/>
            <a:r>
              <a:rPr lang="en-US" dirty="0" smtClean="0"/>
              <a:t>The amount of investment made by equity holders – they would not be stupid enough to put skin in the game if they did not expect to be paid</a:t>
            </a:r>
          </a:p>
          <a:p>
            <a:pPr lvl="1" eaLnBrk="0" latinLnBrk="0" hangingPunct="0"/>
            <a:r>
              <a:rPr lang="en-US" dirty="0" smtClean="0"/>
              <a:t>The amount by which the net assets of the company can fall before which the value of the debt will be below the collateral value</a:t>
            </a:r>
          </a:p>
          <a:p>
            <a:pPr latinLnBrk="0" hangingPunct="0"/>
            <a:r>
              <a:rPr lang="en-US" dirty="0" smtClean="0"/>
              <a:t>Problems with debt ratio is that it depends on the valuation of assets on the balance sheet</a:t>
            </a:r>
          </a:p>
          <a:p>
            <a:pPr lvl="1" eaLnBrk="0" latinLnBrk="0" hangingPunct="0"/>
            <a:r>
              <a:rPr lang="en-US" dirty="0" smtClean="0"/>
              <a:t>Example of goodwill and mergers</a:t>
            </a:r>
          </a:p>
          <a:p>
            <a:pPr lvl="1" eaLnBrk="0" latinLnBrk="0" hangingPunct="0"/>
            <a:r>
              <a:rPr lang="en-US" dirty="0" smtClean="0"/>
              <a:t>Example of stock price assumptions in mergers</a:t>
            </a:r>
          </a:p>
          <a:p>
            <a:pPr lvl="1" eaLnBrk="0"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66</a:t>
            </a:fld>
            <a:endParaRPr lang="ko-KR" altLang="en-US"/>
          </a:p>
        </p:txBody>
      </p:sp>
    </p:spTree>
    <p:extLst>
      <p:ext uri="{BB962C8B-B14F-4D97-AF65-F5344CB8AC3E}">
        <p14:creationId xmlns:p14="http://schemas.microsoft.com/office/powerpoint/2010/main" val="889084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Philosophy Behind Debt to EBITDA and FFO to Debt</a:t>
            </a:r>
            <a:endParaRPr lang="en-US" dirty="0"/>
          </a:p>
        </p:txBody>
      </p:sp>
      <p:sp>
        <p:nvSpPr>
          <p:cNvPr id="3" name="Content Placeholder 2"/>
          <p:cNvSpPr>
            <a:spLocks noGrp="1"/>
          </p:cNvSpPr>
          <p:nvPr>
            <p:ph idx="1"/>
          </p:nvPr>
        </p:nvSpPr>
        <p:spPr/>
        <p:txBody>
          <a:bodyPr>
            <a:normAutofit lnSpcReduction="10000"/>
          </a:bodyPr>
          <a:lstStyle/>
          <a:p>
            <a:pPr latinLnBrk="0" hangingPunct="0"/>
            <a:r>
              <a:rPr lang="en-US" dirty="0" smtClean="0"/>
              <a:t>General philosophy is to compute the amount of time that it takes to repay debt.</a:t>
            </a:r>
          </a:p>
          <a:p>
            <a:pPr latinLnBrk="0" hangingPunct="0"/>
            <a:r>
              <a:rPr lang="en-US" dirty="0" smtClean="0"/>
              <a:t>Debt to EBITDA does not really measure to years of EBITDA to repay debt</a:t>
            </a:r>
          </a:p>
          <a:p>
            <a:pPr lvl="1" eaLnBrk="0" latinLnBrk="0" hangingPunct="0"/>
            <a:r>
              <a:rPr lang="en-US" dirty="0" smtClean="0"/>
              <a:t>Must account for interest</a:t>
            </a:r>
          </a:p>
          <a:p>
            <a:pPr lvl="1" eaLnBrk="0" latinLnBrk="0" hangingPunct="0"/>
            <a:r>
              <a:rPr lang="en-US" dirty="0" smtClean="0"/>
              <a:t>Must account for replacement capital expenditures</a:t>
            </a:r>
          </a:p>
          <a:p>
            <a:pPr lvl="1" eaLnBrk="0" latinLnBrk="0" hangingPunct="0"/>
            <a:r>
              <a:rPr lang="en-US" dirty="0" smtClean="0"/>
              <a:t>Must account for maintenance capital expenditures</a:t>
            </a:r>
          </a:p>
          <a:p>
            <a:pPr lvl="1" eaLnBrk="0" latinLnBrk="0" hangingPunct="0"/>
            <a:r>
              <a:rPr lang="en-US" dirty="0" smtClean="0"/>
              <a:t>Does not account for asset life</a:t>
            </a:r>
          </a:p>
          <a:p>
            <a:pPr latinLnBrk="0" hangingPunct="0"/>
            <a:r>
              <a:rPr lang="en-US" dirty="0" smtClean="0"/>
              <a:t>FFO to Debt</a:t>
            </a:r>
          </a:p>
          <a:p>
            <a:pPr lvl="1" eaLnBrk="0" latinLnBrk="0" hangingPunct="0"/>
            <a:r>
              <a:rPr lang="en-US" dirty="0" smtClean="0"/>
              <a:t>Accounts for interest</a:t>
            </a:r>
          </a:p>
          <a:p>
            <a:pPr lvl="1" eaLnBrk="0" latinLnBrk="0" hangingPunct="0"/>
            <a:r>
              <a:rPr lang="en-US" dirty="0" smtClean="0"/>
              <a:t>Does not account for other flaws</a:t>
            </a:r>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67</a:t>
            </a:fld>
            <a:endParaRPr lang="ko-KR" altLang="en-US"/>
          </a:p>
        </p:txBody>
      </p:sp>
    </p:spTree>
    <p:extLst>
      <p:ext uri="{BB962C8B-B14F-4D97-AF65-F5344CB8AC3E}">
        <p14:creationId xmlns:p14="http://schemas.microsoft.com/office/powerpoint/2010/main" val="1257275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fontScale="90000"/>
          </a:bodyPr>
          <a:lstStyle/>
          <a:p>
            <a:pPr eaLnBrk="0" latinLnBrk="0" hangingPunct="0"/>
            <a:r>
              <a:rPr lang="en-US" dirty="0" smtClean="0"/>
              <a:t>Banks or Rating Agencies Value Debt with Risk Classification Systems</a:t>
            </a:r>
          </a:p>
        </p:txBody>
      </p:sp>
      <p:graphicFrame>
        <p:nvGraphicFramePr>
          <p:cNvPr id="1026" name="Object 3"/>
          <p:cNvGraphicFramePr>
            <a:graphicFrameLocks noChangeAspect="1"/>
          </p:cNvGraphicFramePr>
          <p:nvPr/>
        </p:nvGraphicFramePr>
        <p:xfrm>
          <a:off x="1752600" y="1981200"/>
          <a:ext cx="5105400" cy="4208463"/>
        </p:xfrm>
        <a:graphic>
          <a:graphicData uri="http://schemas.openxmlformats.org/presentationml/2006/ole">
            <mc:AlternateContent xmlns:mc="http://schemas.openxmlformats.org/markup-compatibility/2006">
              <mc:Choice xmlns:v="urn:schemas-microsoft-com:vml" Requires="v">
                <p:oleObj spid="_x0000_s1071" name="Worksheet" r:id="rId5" imgW="5685840" imgH="4843440" progId="Excel.Sheet.8">
                  <p:embed/>
                </p:oleObj>
              </mc:Choice>
              <mc:Fallback>
                <p:oleObj name="Worksheet" r:id="rId5" imgW="5685840" imgH="4843440" progId="Excel.Sheet.8">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1981200"/>
                        <a:ext cx="5105400" cy="420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4"/>
          <p:cNvSpPr txBox="1">
            <a:spLocks noChangeArrowheads="1"/>
          </p:cNvSpPr>
          <p:nvPr/>
        </p:nvSpPr>
        <p:spPr bwMode="auto">
          <a:xfrm>
            <a:off x="381000" y="1447800"/>
            <a:ext cx="8229600" cy="396875"/>
          </a:xfrm>
          <a:prstGeom prst="rect">
            <a:avLst/>
          </a:prstGeom>
          <a:noFill/>
          <a:ln w="9525">
            <a:noFill/>
            <a:miter lim="800000"/>
            <a:headEnd/>
            <a:tailEnd/>
          </a:ln>
        </p:spPr>
        <p:txBody>
          <a:bodyPr>
            <a:spAutoFit/>
          </a:bodyPr>
          <a:lstStyle/>
          <a:p>
            <a:pPr>
              <a:spcBef>
                <a:spcPct val="50000"/>
              </a:spcBef>
            </a:pPr>
            <a:r>
              <a:rPr lang="en-US" sz="2000" b="1" dirty="0"/>
              <a:t>Map of Internal Ratings to Public Rating Agencies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68</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General S&amp;P Benchmarks without Industry or Company Risk Adjustments</a:t>
            </a:r>
            <a:endParaRPr lang="en-US" dirty="0"/>
          </a:p>
        </p:txBody>
      </p:sp>
      <p:pic>
        <p:nvPicPr>
          <p:cNvPr id="4" name="Content Placeholder 3"/>
          <p:cNvPicPr>
            <a:picLocks noGrp="1" noChangeAspect="1"/>
          </p:cNvPicPr>
          <p:nvPr>
            <p:ph idx="1"/>
          </p:nvPr>
        </p:nvPicPr>
        <p:blipFill>
          <a:blip r:embed="rId2"/>
          <a:stretch>
            <a:fillRect/>
          </a:stretch>
        </p:blipFill>
        <p:spPr>
          <a:xfrm>
            <a:off x="609601" y="1360715"/>
            <a:ext cx="5867400" cy="2412242"/>
          </a:xfrm>
          <a:prstGeom prst="rect">
            <a:avLst/>
          </a:prstGeom>
        </p:spPr>
      </p:pic>
      <p:pic>
        <p:nvPicPr>
          <p:cNvPr id="5" name="Picture 4"/>
          <p:cNvPicPr>
            <a:picLocks noChangeAspect="1"/>
          </p:cNvPicPr>
          <p:nvPr/>
        </p:nvPicPr>
        <p:blipFill>
          <a:blip r:embed="rId3"/>
          <a:stretch>
            <a:fillRect/>
          </a:stretch>
        </p:blipFill>
        <p:spPr>
          <a:xfrm>
            <a:off x="2971800" y="3886200"/>
            <a:ext cx="5720043" cy="2371725"/>
          </a:xfrm>
          <a:prstGeom prst="rect">
            <a:avLst/>
          </a:prstGeom>
        </p:spPr>
      </p:pic>
      <p:sp>
        <p:nvSpPr>
          <p:cNvPr id="3" name="Slide Number Placeholder 2"/>
          <p:cNvSpPr>
            <a:spLocks noGrp="1"/>
          </p:cNvSpPr>
          <p:nvPr>
            <p:ph type="sldNum" sz="quarter" idx="12"/>
          </p:nvPr>
        </p:nvSpPr>
        <p:spPr/>
        <p:txBody>
          <a:bodyPr/>
          <a:lstStyle/>
          <a:p>
            <a:fld id="{0C3A1854-6B63-4059-B360-A3C4972BF0FC}" type="slidenum">
              <a:rPr lang="ko-KR" altLang="en-US" smtClean="0"/>
              <a:pPr/>
              <a:t>69</a:t>
            </a:fld>
            <a:endParaRPr lang="ko-KR" altLang="en-US"/>
          </a:p>
        </p:txBody>
      </p:sp>
    </p:spTree>
    <p:extLst>
      <p:ext uri="{BB962C8B-B14F-4D97-AF65-F5344CB8AC3E}">
        <p14:creationId xmlns:p14="http://schemas.microsoft.com/office/powerpoint/2010/main" val="2280116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on Cyclical Industry: Rates for Shipping</a:t>
            </a:r>
            <a:endParaRPr lang="en-US" dirty="0"/>
          </a:p>
        </p:txBody>
      </p:sp>
      <p:sp>
        <p:nvSpPr>
          <p:cNvPr id="3" name="Content Placeholder 2"/>
          <p:cNvSpPr>
            <a:spLocks noGrp="1"/>
          </p:cNvSpPr>
          <p:nvPr>
            <p:ph idx="1"/>
          </p:nvPr>
        </p:nvSpPr>
        <p:spPr/>
        <p:txBody>
          <a:bodyPr>
            <a:normAutofit/>
          </a:bodyPr>
          <a:lstStyle/>
          <a:p>
            <a:r>
              <a:rPr lang="en-US" sz="2400" dirty="0" smtClean="0"/>
              <a:t>Go to St. Louis FRED data</a:t>
            </a:r>
          </a:p>
          <a:p>
            <a:r>
              <a:rPr lang="en-US" sz="2400" dirty="0" smtClean="0"/>
              <a:t>Find the relevant URL’s</a:t>
            </a:r>
          </a:p>
          <a:p>
            <a:r>
              <a:rPr lang="en-US" sz="2400" dirty="0" smtClean="0"/>
              <a:t>Copy the data to Excel Sheet</a:t>
            </a:r>
          </a:p>
          <a:p>
            <a:r>
              <a:rPr lang="en-US" sz="2400" dirty="0" smtClean="0"/>
              <a:t>Create Macro to Download the Data</a:t>
            </a:r>
          </a:p>
          <a:p>
            <a:endParaRPr lang="en-US" sz="2400" dirty="0"/>
          </a:p>
        </p:txBody>
      </p:sp>
      <p:pic>
        <p:nvPicPr>
          <p:cNvPr id="4" name="Picture 3"/>
          <p:cNvPicPr>
            <a:picLocks noChangeAspect="1"/>
          </p:cNvPicPr>
          <p:nvPr/>
        </p:nvPicPr>
        <p:blipFill>
          <a:blip r:embed="rId2"/>
          <a:stretch>
            <a:fillRect/>
          </a:stretch>
        </p:blipFill>
        <p:spPr>
          <a:xfrm>
            <a:off x="381000" y="3429000"/>
            <a:ext cx="8153400" cy="2744775"/>
          </a:xfrm>
          <a:prstGeom prst="rect">
            <a:avLst/>
          </a:prstGeom>
        </p:spPr>
      </p:pic>
      <p:sp>
        <p:nvSpPr>
          <p:cNvPr id="5" name="TextBox 4"/>
          <p:cNvSpPr txBox="1"/>
          <p:nvPr/>
        </p:nvSpPr>
        <p:spPr>
          <a:xfrm>
            <a:off x="5486400" y="1524000"/>
            <a:ext cx="2895600" cy="1077218"/>
          </a:xfrm>
          <a:prstGeom prst="rect">
            <a:avLst/>
          </a:prstGeom>
          <a:solidFill>
            <a:srgbClr val="FFFF00"/>
          </a:solidFill>
        </p:spPr>
        <p:txBody>
          <a:bodyPr wrap="square" rtlCol="0">
            <a:spAutoFit/>
          </a:bodyPr>
          <a:lstStyle/>
          <a:p>
            <a:pPr algn="l"/>
            <a:r>
              <a:rPr lang="en-US" sz="1600" dirty="0" smtClean="0"/>
              <a:t>Key is to use the WORKBOOKS.OPEN statement in a macro together with the INDEX Function</a:t>
            </a:r>
            <a:endParaRPr lang="en-US" sz="1600" dirty="0"/>
          </a:p>
        </p:txBody>
      </p:sp>
      <p:sp>
        <p:nvSpPr>
          <p:cNvPr id="6" name="Slide Number Placeholder 5"/>
          <p:cNvSpPr>
            <a:spLocks noGrp="1"/>
          </p:cNvSpPr>
          <p:nvPr>
            <p:ph type="sldNum" sz="quarter" idx="12"/>
          </p:nvPr>
        </p:nvSpPr>
        <p:spPr/>
        <p:txBody>
          <a:bodyPr/>
          <a:lstStyle/>
          <a:p>
            <a:fld id="{0C3A1854-6B63-4059-B360-A3C4972BF0FC}" type="slidenum">
              <a:rPr lang="ko-KR" altLang="en-US" smtClean="0"/>
              <a:pPr/>
              <a:t>7</a:t>
            </a:fld>
            <a:endParaRPr lang="ko-KR" altLang="en-US"/>
          </a:p>
        </p:txBody>
      </p:sp>
    </p:spTree>
    <p:extLst>
      <p:ext uri="{BB962C8B-B14F-4D97-AF65-F5344CB8AC3E}">
        <p14:creationId xmlns:p14="http://schemas.microsoft.com/office/powerpoint/2010/main" val="2602131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Ratios and Ratings - Updated</a:t>
            </a:r>
            <a:endParaRPr lang="en-US" dirty="0"/>
          </a:p>
        </p:txBody>
      </p:sp>
      <p:pic>
        <p:nvPicPr>
          <p:cNvPr id="4" name="Picture 3"/>
          <p:cNvPicPr>
            <a:picLocks noChangeAspect="1"/>
          </p:cNvPicPr>
          <p:nvPr/>
        </p:nvPicPr>
        <p:blipFill>
          <a:blip r:embed="rId2"/>
          <a:stretch>
            <a:fillRect/>
          </a:stretch>
        </p:blipFill>
        <p:spPr>
          <a:xfrm>
            <a:off x="914400" y="1676400"/>
            <a:ext cx="6941378" cy="4562474"/>
          </a:xfrm>
          <a:prstGeom prst="rect">
            <a:avLst/>
          </a:prstGeom>
        </p:spPr>
      </p:pic>
      <p:sp>
        <p:nvSpPr>
          <p:cNvPr id="3" name="Slide Number Placeholder 2"/>
          <p:cNvSpPr>
            <a:spLocks noGrp="1"/>
          </p:cNvSpPr>
          <p:nvPr>
            <p:ph type="sldNum" sz="quarter" idx="12"/>
          </p:nvPr>
        </p:nvSpPr>
        <p:spPr/>
        <p:txBody>
          <a:bodyPr/>
          <a:lstStyle/>
          <a:p>
            <a:fld id="{0C3A1854-6B63-4059-B360-A3C4972BF0FC}" type="slidenum">
              <a:rPr lang="ko-KR" altLang="en-US" smtClean="0"/>
              <a:pPr/>
              <a:t>70</a:t>
            </a:fld>
            <a:endParaRPr lang="ko-KR" altLang="en-US"/>
          </a:p>
        </p:txBody>
      </p:sp>
    </p:spTree>
    <p:extLst>
      <p:ext uri="{BB962C8B-B14F-4D97-AF65-F5344CB8AC3E}">
        <p14:creationId xmlns:p14="http://schemas.microsoft.com/office/powerpoint/2010/main" val="1744307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Ratios Depend on the Business Risk</a:t>
            </a:r>
            <a:endParaRPr lang="en-US" dirty="0"/>
          </a:p>
        </p:txBody>
      </p:sp>
      <p:pic>
        <p:nvPicPr>
          <p:cNvPr id="4" name="Content Placeholder 3"/>
          <p:cNvPicPr>
            <a:picLocks noGrp="1" noChangeAspect="1"/>
          </p:cNvPicPr>
          <p:nvPr>
            <p:ph idx="1"/>
          </p:nvPr>
        </p:nvPicPr>
        <p:blipFill>
          <a:blip r:embed="rId2"/>
          <a:stretch>
            <a:fillRect/>
          </a:stretch>
        </p:blipFill>
        <p:spPr>
          <a:xfrm>
            <a:off x="1090612" y="2626519"/>
            <a:ext cx="6962775" cy="2390775"/>
          </a:xfrm>
          <a:prstGeom prst="rect">
            <a:avLst/>
          </a:prstGeom>
        </p:spPr>
      </p:pic>
      <p:sp>
        <p:nvSpPr>
          <p:cNvPr id="3" name="Slide Number Placeholder 2"/>
          <p:cNvSpPr>
            <a:spLocks noGrp="1"/>
          </p:cNvSpPr>
          <p:nvPr>
            <p:ph type="sldNum" sz="quarter" idx="12"/>
          </p:nvPr>
        </p:nvSpPr>
        <p:spPr/>
        <p:txBody>
          <a:bodyPr/>
          <a:lstStyle/>
          <a:p>
            <a:fld id="{0C3A1854-6B63-4059-B360-A3C4972BF0FC}" type="slidenum">
              <a:rPr lang="ko-KR" altLang="en-US" smtClean="0"/>
              <a:pPr/>
              <a:t>71</a:t>
            </a:fld>
            <a:endParaRPr lang="ko-KR" altLang="en-US"/>
          </a:p>
        </p:txBody>
      </p:sp>
    </p:spTree>
    <p:extLst>
      <p:ext uri="{BB962C8B-B14F-4D97-AF65-F5344CB8AC3E}">
        <p14:creationId xmlns:p14="http://schemas.microsoft.com/office/powerpoint/2010/main" val="3208608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0" latinLnBrk="0" hangingPunct="0"/>
            <a:r>
              <a:rPr lang="en-US" dirty="0" smtClean="0"/>
              <a:t>Credit Rating Standards and Business Risk</a:t>
            </a:r>
          </a:p>
        </p:txBody>
      </p:sp>
      <p:pic>
        <p:nvPicPr>
          <p:cNvPr id="71683" name="Picture 3"/>
          <p:cNvPicPr>
            <a:picLocks noGrp="1" noChangeAspect="1" noChangeArrowheads="1"/>
          </p:cNvPicPr>
          <p:nvPr>
            <p:ph idx="1"/>
          </p:nvPr>
        </p:nvPicPr>
        <p:blipFill>
          <a:blip r:embed="rId3" cstate="print"/>
          <a:srcRect/>
          <a:stretch>
            <a:fillRect/>
          </a:stretch>
        </p:blipFill>
        <p:spPr>
          <a:xfrm>
            <a:off x="5257800" y="1295400"/>
            <a:ext cx="3656013" cy="4648200"/>
          </a:xfrm>
          <a:noFill/>
        </p:spPr>
      </p:pic>
      <p:pic>
        <p:nvPicPr>
          <p:cNvPr id="71684" name="Picture 4"/>
          <p:cNvPicPr>
            <a:picLocks noChangeAspect="1" noChangeArrowheads="1"/>
          </p:cNvPicPr>
          <p:nvPr/>
        </p:nvPicPr>
        <p:blipFill>
          <a:blip r:embed="rId4" cstate="print"/>
          <a:srcRect/>
          <a:stretch>
            <a:fillRect/>
          </a:stretch>
        </p:blipFill>
        <p:spPr bwMode="auto">
          <a:xfrm>
            <a:off x="457200" y="1560513"/>
            <a:ext cx="5872163" cy="2433637"/>
          </a:xfrm>
          <a:prstGeom prst="rect">
            <a:avLst/>
          </a:prstGeom>
          <a:noFill/>
          <a:ln w="12700">
            <a:noFill/>
            <a:miter lim="800000"/>
            <a:headEnd type="none" w="sm" len="sm"/>
            <a:tailEnd type="none" w="sm" len="sm"/>
          </a:ln>
        </p:spPr>
      </p:pic>
      <p:sp>
        <p:nvSpPr>
          <p:cNvPr id="71685" name="Line 5"/>
          <p:cNvSpPr>
            <a:spLocks noChangeShapeType="1"/>
          </p:cNvSpPr>
          <p:nvPr/>
        </p:nvSpPr>
        <p:spPr bwMode="auto">
          <a:xfrm>
            <a:off x="6705600" y="1981200"/>
            <a:ext cx="1447800" cy="609600"/>
          </a:xfrm>
          <a:prstGeom prst="line">
            <a:avLst/>
          </a:prstGeom>
          <a:noFill/>
          <a:ln w="12700">
            <a:solidFill>
              <a:schemeClr val="tx1"/>
            </a:solidFill>
            <a:round/>
            <a:headEnd type="none" w="sm" len="sm"/>
            <a:tailEnd type="triangle" w="sm" len="sm"/>
          </a:ln>
        </p:spPr>
        <p:txBody>
          <a:bodyPr/>
          <a:lstStyle/>
          <a:p>
            <a:endParaRPr lang="en-US" dirty="0"/>
          </a:p>
        </p:txBody>
      </p:sp>
      <p:sp>
        <p:nvSpPr>
          <p:cNvPr id="71686" name="Line 6"/>
          <p:cNvSpPr>
            <a:spLocks noChangeShapeType="1"/>
          </p:cNvSpPr>
          <p:nvPr/>
        </p:nvSpPr>
        <p:spPr bwMode="auto">
          <a:xfrm flipH="1">
            <a:off x="2743200" y="2362200"/>
            <a:ext cx="1905000" cy="609600"/>
          </a:xfrm>
          <a:prstGeom prst="line">
            <a:avLst/>
          </a:prstGeom>
          <a:noFill/>
          <a:ln w="12700">
            <a:solidFill>
              <a:schemeClr val="tx1"/>
            </a:solidFill>
            <a:round/>
            <a:headEnd type="none" w="sm" len="sm"/>
            <a:tailEnd type="triangle" w="sm" len="sm"/>
          </a:ln>
        </p:spPr>
        <p:txBody>
          <a:bodyPr/>
          <a:lstStyle/>
          <a:p>
            <a:endParaRPr lang="en-US" dirty="0"/>
          </a:p>
        </p:txBody>
      </p:sp>
      <p:pic>
        <p:nvPicPr>
          <p:cNvPr id="71687" name="Picture 7"/>
          <p:cNvPicPr>
            <a:picLocks noChangeAspect="1" noChangeArrowheads="1"/>
          </p:cNvPicPr>
          <p:nvPr/>
        </p:nvPicPr>
        <p:blipFill>
          <a:blip r:embed="rId5" cstate="print"/>
          <a:srcRect/>
          <a:stretch>
            <a:fillRect/>
          </a:stretch>
        </p:blipFill>
        <p:spPr bwMode="auto">
          <a:xfrm>
            <a:off x="228600" y="4419600"/>
            <a:ext cx="5354638" cy="1584325"/>
          </a:xfrm>
          <a:prstGeom prst="rect">
            <a:avLst/>
          </a:prstGeom>
          <a:noFill/>
          <a:ln w="12700">
            <a:noFill/>
            <a:miter lim="800000"/>
            <a:headEnd type="none" w="sm" len="sm"/>
            <a:tailEnd type="none" w="sm" len="sm"/>
          </a:ln>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72</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S&amp;P Use of Ratios and Business Risk Profile to Determine Credit Risk</a:t>
            </a:r>
            <a:endParaRPr lang="en-US" dirty="0"/>
          </a:p>
        </p:txBody>
      </p:sp>
      <p:pic>
        <p:nvPicPr>
          <p:cNvPr id="4" name="Content Placeholder 3"/>
          <p:cNvPicPr>
            <a:picLocks noGrp="1" noChangeAspect="1"/>
          </p:cNvPicPr>
          <p:nvPr>
            <p:ph idx="1"/>
          </p:nvPr>
        </p:nvPicPr>
        <p:blipFill>
          <a:blip r:embed="rId2"/>
          <a:stretch>
            <a:fillRect/>
          </a:stretch>
        </p:blipFill>
        <p:spPr>
          <a:xfrm>
            <a:off x="1068085" y="2204906"/>
            <a:ext cx="7007829" cy="3234000"/>
          </a:xfrm>
          <a:prstGeom prst="rect">
            <a:avLst/>
          </a:prstGeom>
        </p:spPr>
      </p:pic>
      <p:sp>
        <p:nvSpPr>
          <p:cNvPr id="3" name="Slide Number Placeholder 2"/>
          <p:cNvSpPr>
            <a:spLocks noGrp="1"/>
          </p:cNvSpPr>
          <p:nvPr>
            <p:ph type="sldNum" sz="quarter" idx="12"/>
          </p:nvPr>
        </p:nvSpPr>
        <p:spPr/>
        <p:txBody>
          <a:bodyPr/>
          <a:lstStyle/>
          <a:p>
            <a:fld id="{0C3A1854-6B63-4059-B360-A3C4972BF0FC}" type="slidenum">
              <a:rPr lang="ko-KR" altLang="en-US" smtClean="0"/>
              <a:pPr/>
              <a:t>73</a:t>
            </a:fld>
            <a:endParaRPr lang="ko-KR" altLang="en-US"/>
          </a:p>
        </p:txBody>
      </p:sp>
    </p:spTree>
    <p:extLst>
      <p:ext uri="{BB962C8B-B14F-4D97-AF65-F5344CB8AC3E}">
        <p14:creationId xmlns:p14="http://schemas.microsoft.com/office/powerpoint/2010/main" val="3930716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dirty="0" smtClean="0"/>
              <a:t>Example of Using Ratios to Gauge Credit Rating</a:t>
            </a:r>
          </a:p>
        </p:txBody>
      </p:sp>
      <p:sp>
        <p:nvSpPr>
          <p:cNvPr id="70659" name="Rectangle 3"/>
          <p:cNvSpPr>
            <a:spLocks noGrp="1" noChangeArrowheads="1"/>
          </p:cNvSpPr>
          <p:nvPr>
            <p:ph idx="1"/>
          </p:nvPr>
        </p:nvSpPr>
        <p:spPr/>
        <p:txBody>
          <a:bodyPr/>
          <a:lstStyle/>
          <a:p>
            <a:pPr latinLnBrk="0" hangingPunct="0"/>
            <a:r>
              <a:rPr lang="en-US" dirty="0" smtClean="0"/>
              <a:t>The credit ratios are shown next to the achieved ratios.  Concentrate on Funds from operations ratios.</a:t>
            </a:r>
          </a:p>
        </p:txBody>
      </p:sp>
      <p:pic>
        <p:nvPicPr>
          <p:cNvPr id="70660" name="Picture 4" descr="credit measures"/>
          <p:cNvPicPr>
            <a:picLocks noChangeAspect="1" noChangeArrowheads="1"/>
          </p:cNvPicPr>
          <p:nvPr/>
        </p:nvPicPr>
        <p:blipFill>
          <a:blip r:embed="rId3" cstate="print"/>
          <a:srcRect/>
          <a:stretch>
            <a:fillRect/>
          </a:stretch>
        </p:blipFill>
        <p:spPr bwMode="auto">
          <a:xfrm>
            <a:off x="3200400" y="2400300"/>
            <a:ext cx="4800600" cy="3600450"/>
          </a:xfrm>
          <a:prstGeom prst="rect">
            <a:avLst/>
          </a:prstGeom>
          <a:noFill/>
          <a:ln w="9525">
            <a:noFill/>
            <a:miter lim="800000"/>
            <a:headEnd/>
            <a:tailEnd/>
          </a:ln>
        </p:spPr>
      </p:pic>
      <p:sp>
        <p:nvSpPr>
          <p:cNvPr id="70661" name="Text Box 5"/>
          <p:cNvSpPr txBox="1">
            <a:spLocks noChangeArrowheads="1"/>
          </p:cNvSpPr>
          <p:nvPr/>
        </p:nvSpPr>
        <p:spPr bwMode="auto">
          <a:xfrm>
            <a:off x="533400" y="3657600"/>
            <a:ext cx="2133600" cy="639763"/>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dirty="0"/>
              <a:t>Note that based on business profile scores published by S&amp;P</a:t>
            </a:r>
          </a:p>
        </p:txBody>
      </p:sp>
      <p:sp>
        <p:nvSpPr>
          <p:cNvPr id="70662" name="Line 6"/>
          <p:cNvSpPr>
            <a:spLocks noChangeShapeType="1"/>
          </p:cNvSpPr>
          <p:nvPr/>
        </p:nvSpPr>
        <p:spPr bwMode="auto">
          <a:xfrm>
            <a:off x="1447800" y="4572000"/>
            <a:ext cx="1905000" cy="1066800"/>
          </a:xfrm>
          <a:prstGeom prst="line">
            <a:avLst/>
          </a:prstGeom>
          <a:noFill/>
          <a:ln w="12700">
            <a:solidFill>
              <a:schemeClr val="tx1"/>
            </a:solidFill>
            <a:round/>
            <a:headEnd type="none" w="sm" len="sm"/>
            <a:tailEnd type="triangle" w="sm" len="sm"/>
          </a:ln>
        </p:spPr>
        <p:txBody>
          <a:bodyPr/>
          <a:lstStyle/>
          <a:p>
            <a:endParaRPr lang="en-US" dirty="0"/>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74</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Debt Capacity and Interest Cover</a:t>
            </a:r>
          </a:p>
        </p:txBody>
      </p:sp>
      <p:sp>
        <p:nvSpPr>
          <p:cNvPr id="72707" name="Rectangle 3"/>
          <p:cNvSpPr>
            <a:spLocks noGrp="1" noChangeArrowheads="1"/>
          </p:cNvSpPr>
          <p:nvPr>
            <p:ph idx="1"/>
          </p:nvPr>
        </p:nvSpPr>
        <p:spPr>
          <a:xfrm>
            <a:off x="762000" y="1524000"/>
            <a:ext cx="2982913" cy="4056063"/>
          </a:xfrm>
        </p:spPr>
        <p:txBody>
          <a:bodyPr>
            <a:normAutofit fontScale="77500" lnSpcReduction="20000"/>
          </a:bodyPr>
          <a:lstStyle/>
          <a:p>
            <a:pPr latinLnBrk="0" hangingPunct="0"/>
            <a:r>
              <a:rPr lang="en-US" dirty="0" smtClean="0"/>
              <a:t>Despite theory of probability of default and loss given default, the basic technique to establish bond ratings continues to be cover ratios.</a:t>
            </a:r>
          </a:p>
          <a:p>
            <a:pPr latinLnBrk="0" hangingPunct="0"/>
            <a:r>
              <a:rPr lang="en-US" dirty="0" smtClean="0"/>
              <a:t>This analysis from Damarodan is not correct because it does not account for business conditions.</a:t>
            </a:r>
          </a:p>
          <a:p>
            <a:pPr latinLnBrk="0" hangingPunct="0"/>
            <a:endParaRPr lang="en-US" dirty="0" smtClean="0"/>
          </a:p>
        </p:txBody>
      </p:sp>
      <p:pic>
        <p:nvPicPr>
          <p:cNvPr id="72708" name="Picture 4"/>
          <p:cNvPicPr>
            <a:picLocks noChangeAspect="1" noChangeArrowheads="1"/>
          </p:cNvPicPr>
          <p:nvPr/>
        </p:nvPicPr>
        <p:blipFill>
          <a:blip r:embed="rId3" cstate="print"/>
          <a:srcRect/>
          <a:stretch>
            <a:fillRect/>
          </a:stretch>
        </p:blipFill>
        <p:spPr bwMode="auto">
          <a:xfrm>
            <a:off x="3657600" y="1524000"/>
            <a:ext cx="4067175" cy="3838575"/>
          </a:xfrm>
          <a:prstGeom prst="rect">
            <a:avLst/>
          </a:prstGeom>
          <a:noFill/>
          <a:ln w="12700">
            <a:noFill/>
            <a:miter lim="800000"/>
            <a:headEnd type="none" w="sm" len="sm"/>
            <a:tailEnd type="none" w="sm" len="sm"/>
          </a:ln>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75</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Computing Simulated Bond Ratings from Financial Ratios</a:t>
            </a:r>
            <a:endParaRPr lang="en-US" dirty="0"/>
          </a:p>
        </p:txBody>
      </p:sp>
      <p:pic>
        <p:nvPicPr>
          <p:cNvPr id="4" name="Content Placeholder 3"/>
          <p:cNvPicPr>
            <a:picLocks noGrp="1" noChangeAspect="1"/>
          </p:cNvPicPr>
          <p:nvPr>
            <p:ph idx="1"/>
          </p:nvPr>
        </p:nvPicPr>
        <p:blipFill>
          <a:blip r:embed="rId2"/>
          <a:stretch>
            <a:fillRect/>
          </a:stretch>
        </p:blipFill>
        <p:spPr>
          <a:xfrm>
            <a:off x="4800600" y="1354483"/>
            <a:ext cx="3733800" cy="4511717"/>
          </a:xfrm>
          <a:prstGeom prst="rect">
            <a:avLst/>
          </a:prstGeom>
        </p:spPr>
      </p:pic>
      <p:sp>
        <p:nvSpPr>
          <p:cNvPr id="5" name="TextBox 4"/>
          <p:cNvSpPr txBox="1"/>
          <p:nvPr/>
        </p:nvSpPr>
        <p:spPr>
          <a:xfrm>
            <a:off x="609600" y="1371600"/>
            <a:ext cx="3886200" cy="3293209"/>
          </a:xfrm>
          <a:prstGeom prst="rect">
            <a:avLst/>
          </a:prstGeom>
          <a:solidFill>
            <a:srgbClr val="FFFF00"/>
          </a:solidFill>
        </p:spPr>
        <p:txBody>
          <a:bodyPr wrap="square" rtlCol="0">
            <a:spAutoFit/>
          </a:bodyPr>
          <a:lstStyle/>
          <a:p>
            <a:pPr algn="l"/>
            <a:r>
              <a:rPr lang="en-US" sz="1600" dirty="0" smtClean="0"/>
              <a:t>Use File with S&amp;P Bond Ratings</a:t>
            </a:r>
          </a:p>
          <a:p>
            <a:pPr algn="l"/>
            <a:endParaRPr lang="en-US" sz="1600" dirty="0"/>
          </a:p>
          <a:p>
            <a:pPr algn="l"/>
            <a:r>
              <a:rPr lang="en-US" sz="1600" dirty="0" smtClean="0"/>
              <a:t>Enter the financial ratio</a:t>
            </a:r>
          </a:p>
          <a:p>
            <a:pPr algn="l"/>
            <a:r>
              <a:rPr lang="en-US" sz="1600" dirty="0" smtClean="0"/>
              <a:t>Then enter the business risk</a:t>
            </a:r>
          </a:p>
          <a:p>
            <a:pPr algn="l"/>
            <a:endParaRPr lang="en-US" sz="1600" dirty="0"/>
          </a:p>
          <a:p>
            <a:pPr algn="l"/>
            <a:r>
              <a:rPr lang="en-US" sz="1600" dirty="0" smtClean="0"/>
              <a:t>Use excel functions:</a:t>
            </a:r>
          </a:p>
          <a:p>
            <a:pPr algn="l"/>
            <a:endParaRPr lang="en-US" sz="1600" dirty="0"/>
          </a:p>
          <a:p>
            <a:pPr algn="l"/>
            <a:r>
              <a:rPr lang="en-US" sz="1600" dirty="0" smtClean="0"/>
              <a:t>INDEX</a:t>
            </a:r>
          </a:p>
          <a:p>
            <a:pPr algn="l"/>
            <a:r>
              <a:rPr lang="en-US" sz="1600" dirty="0" smtClean="0"/>
              <a:t>MATCH</a:t>
            </a:r>
          </a:p>
          <a:p>
            <a:pPr algn="l"/>
            <a:r>
              <a:rPr lang="en-US" sz="1600" dirty="0" smtClean="0"/>
              <a:t>LOOKUP</a:t>
            </a:r>
          </a:p>
          <a:p>
            <a:pPr algn="l"/>
            <a:endParaRPr lang="en-US" sz="1600" dirty="0"/>
          </a:p>
          <a:p>
            <a:pPr algn="l"/>
            <a:r>
              <a:rPr lang="en-US" sz="1600" dirty="0" smtClean="0"/>
              <a:t>INTERPOLATE</a:t>
            </a:r>
          </a:p>
          <a:p>
            <a:pPr algn="l"/>
            <a:r>
              <a:rPr lang="en-US" sz="1600" dirty="0" smtClean="0"/>
              <a:t>INTERPOLATE REVERSE</a:t>
            </a:r>
          </a:p>
        </p:txBody>
      </p:sp>
      <p:sp>
        <p:nvSpPr>
          <p:cNvPr id="3" name="Slide Number Placeholder 2"/>
          <p:cNvSpPr>
            <a:spLocks noGrp="1"/>
          </p:cNvSpPr>
          <p:nvPr>
            <p:ph type="sldNum" sz="quarter" idx="12"/>
          </p:nvPr>
        </p:nvSpPr>
        <p:spPr/>
        <p:txBody>
          <a:bodyPr/>
          <a:lstStyle/>
          <a:p>
            <a:fld id="{0C3A1854-6B63-4059-B360-A3C4972BF0FC}" type="slidenum">
              <a:rPr lang="ko-KR" altLang="en-US" smtClean="0"/>
              <a:pPr/>
              <a:t>76</a:t>
            </a:fld>
            <a:endParaRPr lang="ko-KR" altLang="en-US"/>
          </a:p>
        </p:txBody>
      </p:sp>
    </p:spTree>
    <p:extLst>
      <p:ext uri="{BB962C8B-B14F-4D97-AF65-F5344CB8AC3E}">
        <p14:creationId xmlns:p14="http://schemas.microsoft.com/office/powerpoint/2010/main" val="3781966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DSCR and Credit Ratings in Project Finance</a:t>
            </a:r>
            <a:endParaRPr lang="en-US" dirty="0"/>
          </a:p>
        </p:txBody>
      </p:sp>
      <p:sp>
        <p:nvSpPr>
          <p:cNvPr id="3" name="Content Placeholder 2"/>
          <p:cNvSpPr>
            <a:spLocks noGrp="1"/>
          </p:cNvSpPr>
          <p:nvPr>
            <p:ph idx="1"/>
          </p:nvPr>
        </p:nvSpPr>
        <p:spPr/>
        <p:txBody>
          <a:bodyPr/>
          <a:lstStyle/>
          <a:p>
            <a:r>
              <a:rPr lang="en-US" dirty="0" smtClean="0"/>
              <a:t>Target rating of BBB-</a:t>
            </a:r>
          </a:p>
          <a:p>
            <a:r>
              <a:rPr lang="en-US" dirty="0" smtClean="0"/>
              <a:t>Target DSCR or LLCR</a:t>
            </a:r>
          </a:p>
          <a:p>
            <a:r>
              <a:rPr lang="en-US" dirty="0" smtClean="0"/>
              <a:t>Example of Toll-roads</a:t>
            </a:r>
            <a:endParaRPr lang="en-US" dirty="0"/>
          </a:p>
        </p:txBody>
      </p:sp>
      <p:pic>
        <p:nvPicPr>
          <p:cNvPr id="4" name="Picture 3"/>
          <p:cNvPicPr>
            <a:picLocks noChangeAspect="1"/>
          </p:cNvPicPr>
          <p:nvPr/>
        </p:nvPicPr>
        <p:blipFill>
          <a:blip r:embed="rId2"/>
          <a:stretch>
            <a:fillRect/>
          </a:stretch>
        </p:blipFill>
        <p:spPr>
          <a:xfrm>
            <a:off x="1389453" y="3124200"/>
            <a:ext cx="6365096" cy="3162320"/>
          </a:xfrm>
          <a:prstGeom prst="rect">
            <a:avLst/>
          </a:prstGeom>
        </p:spPr>
      </p:pic>
      <p:sp>
        <p:nvSpPr>
          <p:cNvPr id="5" name="Slide Number Placeholder 4"/>
          <p:cNvSpPr>
            <a:spLocks noGrp="1"/>
          </p:cNvSpPr>
          <p:nvPr>
            <p:ph type="sldNum" sz="quarter" idx="12"/>
          </p:nvPr>
        </p:nvSpPr>
        <p:spPr/>
        <p:txBody>
          <a:bodyPr/>
          <a:lstStyle/>
          <a:p>
            <a:fld id="{0C3A1854-6B63-4059-B360-A3C4972BF0FC}" type="slidenum">
              <a:rPr lang="ko-KR" altLang="en-US" smtClean="0"/>
              <a:pPr/>
              <a:t>77</a:t>
            </a:fld>
            <a:endParaRPr lang="ko-KR" altLang="en-US"/>
          </a:p>
        </p:txBody>
      </p:sp>
    </p:spTree>
    <p:extLst>
      <p:ext uri="{BB962C8B-B14F-4D97-AF65-F5344CB8AC3E}">
        <p14:creationId xmlns:p14="http://schemas.microsoft.com/office/powerpoint/2010/main" val="4036252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dirty="0" smtClean="0"/>
              <a:t>Default Rates and Credit Spreads</a:t>
            </a:r>
          </a:p>
        </p:txBody>
      </p:sp>
      <p:pic>
        <p:nvPicPr>
          <p:cNvPr id="73731" name="Picture 3"/>
          <p:cNvPicPr>
            <a:picLocks noGrp="1" noChangeAspect="1" noChangeArrowheads="1"/>
          </p:cNvPicPr>
          <p:nvPr>
            <p:ph idx="1"/>
          </p:nvPr>
        </p:nvPicPr>
        <p:blipFill>
          <a:blip r:embed="rId2" cstate="print"/>
          <a:stretch>
            <a:fillRect/>
          </a:stretch>
        </p:blipFill>
        <p:spPr>
          <a:xfrm>
            <a:off x="968076" y="1357313"/>
            <a:ext cx="7207848" cy="4929187"/>
          </a:xfrm>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78</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246063" y="1590675"/>
            <a:ext cx="7950200" cy="357188"/>
          </a:xfrm>
          <a:prstGeom prst="rect">
            <a:avLst/>
          </a:prstGeom>
          <a:noFill/>
          <a:ln w="12700">
            <a:noFill/>
            <a:miter lim="800000"/>
            <a:headEnd/>
            <a:tailEnd/>
          </a:ln>
        </p:spPr>
        <p:txBody>
          <a:bodyPr lIns="207797" tIns="41559" rIns="207797" bIns="41559" anchor="ctr">
            <a:spAutoFit/>
          </a:bodyPr>
          <a:lstStyle/>
          <a:p>
            <a:pPr algn="l" defTabSz="831850">
              <a:lnSpc>
                <a:spcPct val="90000"/>
              </a:lnSpc>
              <a:spcBef>
                <a:spcPct val="25000"/>
              </a:spcBef>
            </a:pPr>
            <a:r>
              <a:rPr lang="en-US" sz="2000" dirty="0"/>
              <a:t>Defaults versus Long-term Average</a:t>
            </a:r>
          </a:p>
        </p:txBody>
      </p:sp>
      <p:sp>
        <p:nvSpPr>
          <p:cNvPr id="75779" name="Rectangle 3"/>
          <p:cNvSpPr>
            <a:spLocks noChangeArrowheads="1"/>
          </p:cNvSpPr>
          <p:nvPr/>
        </p:nvSpPr>
        <p:spPr bwMode="auto">
          <a:xfrm>
            <a:off x="762000" y="2895600"/>
            <a:ext cx="7623175" cy="2830513"/>
          </a:xfrm>
          <a:prstGeom prst="rect">
            <a:avLst/>
          </a:prstGeom>
          <a:solidFill>
            <a:srgbClr val="FFFFFF"/>
          </a:solidFill>
          <a:ln w="9525">
            <a:noFill/>
            <a:miter lim="800000"/>
            <a:headEnd/>
            <a:tailEnd/>
          </a:ln>
        </p:spPr>
        <p:txBody>
          <a:bodyPr/>
          <a:lstStyle/>
          <a:p>
            <a:endParaRPr lang="en-US" dirty="0"/>
          </a:p>
        </p:txBody>
      </p:sp>
      <p:sp>
        <p:nvSpPr>
          <p:cNvPr id="75780" name="Rectangle 4"/>
          <p:cNvSpPr>
            <a:spLocks noChangeArrowheads="1"/>
          </p:cNvSpPr>
          <p:nvPr/>
        </p:nvSpPr>
        <p:spPr bwMode="auto">
          <a:xfrm>
            <a:off x="884238" y="2867025"/>
            <a:ext cx="7623175" cy="2830513"/>
          </a:xfrm>
          <a:prstGeom prst="rect">
            <a:avLst/>
          </a:prstGeom>
          <a:noFill/>
          <a:ln w="0">
            <a:solidFill>
              <a:srgbClr val="000000"/>
            </a:solidFill>
            <a:miter lim="800000"/>
            <a:headEnd/>
            <a:tailEnd/>
          </a:ln>
        </p:spPr>
        <p:txBody>
          <a:bodyPr/>
          <a:lstStyle/>
          <a:p>
            <a:endParaRPr lang="en-US" dirty="0"/>
          </a:p>
        </p:txBody>
      </p:sp>
      <p:sp>
        <p:nvSpPr>
          <p:cNvPr id="75781" name="Rectangle 5"/>
          <p:cNvSpPr>
            <a:spLocks noChangeArrowheads="1"/>
          </p:cNvSpPr>
          <p:nvPr/>
        </p:nvSpPr>
        <p:spPr bwMode="auto">
          <a:xfrm>
            <a:off x="969963" y="4230688"/>
            <a:ext cx="123825" cy="1466850"/>
          </a:xfrm>
          <a:prstGeom prst="rect">
            <a:avLst/>
          </a:prstGeom>
          <a:solidFill>
            <a:srgbClr val="9999FF"/>
          </a:solidFill>
          <a:ln w="11113">
            <a:solidFill>
              <a:srgbClr val="000000"/>
            </a:solidFill>
            <a:miter lim="800000"/>
            <a:headEnd/>
            <a:tailEnd/>
          </a:ln>
        </p:spPr>
        <p:txBody>
          <a:bodyPr/>
          <a:lstStyle/>
          <a:p>
            <a:endParaRPr lang="en-US" dirty="0"/>
          </a:p>
        </p:txBody>
      </p:sp>
      <p:sp>
        <p:nvSpPr>
          <p:cNvPr id="75782" name="Rectangle 6"/>
          <p:cNvSpPr>
            <a:spLocks noChangeArrowheads="1"/>
          </p:cNvSpPr>
          <p:nvPr/>
        </p:nvSpPr>
        <p:spPr bwMode="auto">
          <a:xfrm>
            <a:off x="1265238" y="4114800"/>
            <a:ext cx="122237" cy="1582738"/>
          </a:xfrm>
          <a:prstGeom prst="rect">
            <a:avLst/>
          </a:prstGeom>
          <a:solidFill>
            <a:srgbClr val="9999FF"/>
          </a:solidFill>
          <a:ln w="11113">
            <a:solidFill>
              <a:srgbClr val="000000"/>
            </a:solidFill>
            <a:miter lim="800000"/>
            <a:headEnd/>
            <a:tailEnd/>
          </a:ln>
        </p:spPr>
        <p:txBody>
          <a:bodyPr/>
          <a:lstStyle/>
          <a:p>
            <a:endParaRPr lang="en-US" dirty="0"/>
          </a:p>
        </p:txBody>
      </p:sp>
      <p:sp>
        <p:nvSpPr>
          <p:cNvPr id="75783" name="Rectangle 7"/>
          <p:cNvSpPr>
            <a:spLocks noChangeArrowheads="1"/>
          </p:cNvSpPr>
          <p:nvPr/>
        </p:nvSpPr>
        <p:spPr bwMode="auto">
          <a:xfrm>
            <a:off x="1558925" y="4022725"/>
            <a:ext cx="122238" cy="1674813"/>
          </a:xfrm>
          <a:prstGeom prst="rect">
            <a:avLst/>
          </a:prstGeom>
          <a:solidFill>
            <a:srgbClr val="9999FF"/>
          </a:solidFill>
          <a:ln w="11113">
            <a:solidFill>
              <a:srgbClr val="000000"/>
            </a:solidFill>
            <a:miter lim="800000"/>
            <a:headEnd/>
            <a:tailEnd/>
          </a:ln>
        </p:spPr>
        <p:txBody>
          <a:bodyPr/>
          <a:lstStyle/>
          <a:p>
            <a:endParaRPr lang="en-US" dirty="0"/>
          </a:p>
        </p:txBody>
      </p:sp>
      <p:sp>
        <p:nvSpPr>
          <p:cNvPr id="75784" name="Rectangle 8"/>
          <p:cNvSpPr>
            <a:spLocks noChangeArrowheads="1"/>
          </p:cNvSpPr>
          <p:nvPr/>
        </p:nvSpPr>
        <p:spPr bwMode="auto">
          <a:xfrm>
            <a:off x="1852613" y="3883025"/>
            <a:ext cx="122237" cy="1814513"/>
          </a:xfrm>
          <a:prstGeom prst="rect">
            <a:avLst/>
          </a:prstGeom>
          <a:solidFill>
            <a:srgbClr val="9999FF"/>
          </a:solidFill>
          <a:ln w="11113">
            <a:solidFill>
              <a:srgbClr val="000000"/>
            </a:solidFill>
            <a:miter lim="800000"/>
            <a:headEnd/>
            <a:tailEnd/>
          </a:ln>
        </p:spPr>
        <p:txBody>
          <a:bodyPr/>
          <a:lstStyle/>
          <a:p>
            <a:endParaRPr lang="en-US" dirty="0"/>
          </a:p>
        </p:txBody>
      </p:sp>
      <p:sp>
        <p:nvSpPr>
          <p:cNvPr id="75785" name="Rectangle 9"/>
          <p:cNvSpPr>
            <a:spLocks noChangeArrowheads="1"/>
          </p:cNvSpPr>
          <p:nvPr/>
        </p:nvSpPr>
        <p:spPr bwMode="auto">
          <a:xfrm>
            <a:off x="2146300" y="3883025"/>
            <a:ext cx="123825" cy="1814513"/>
          </a:xfrm>
          <a:prstGeom prst="rect">
            <a:avLst/>
          </a:prstGeom>
          <a:solidFill>
            <a:srgbClr val="9999FF"/>
          </a:solidFill>
          <a:ln w="11113">
            <a:solidFill>
              <a:srgbClr val="000000"/>
            </a:solidFill>
            <a:miter lim="800000"/>
            <a:headEnd/>
            <a:tailEnd/>
          </a:ln>
        </p:spPr>
        <p:txBody>
          <a:bodyPr/>
          <a:lstStyle/>
          <a:p>
            <a:endParaRPr lang="en-US" dirty="0"/>
          </a:p>
        </p:txBody>
      </p:sp>
      <p:sp>
        <p:nvSpPr>
          <p:cNvPr id="75786" name="Rectangle 10"/>
          <p:cNvSpPr>
            <a:spLocks noChangeArrowheads="1"/>
          </p:cNvSpPr>
          <p:nvPr/>
        </p:nvSpPr>
        <p:spPr bwMode="auto">
          <a:xfrm>
            <a:off x="2441575" y="3836988"/>
            <a:ext cx="122238" cy="1860550"/>
          </a:xfrm>
          <a:prstGeom prst="rect">
            <a:avLst/>
          </a:prstGeom>
          <a:solidFill>
            <a:srgbClr val="9999FF"/>
          </a:solidFill>
          <a:ln w="11113">
            <a:solidFill>
              <a:srgbClr val="000000"/>
            </a:solidFill>
            <a:miter lim="800000"/>
            <a:headEnd/>
            <a:tailEnd/>
          </a:ln>
        </p:spPr>
        <p:txBody>
          <a:bodyPr/>
          <a:lstStyle/>
          <a:p>
            <a:endParaRPr lang="en-US" dirty="0"/>
          </a:p>
        </p:txBody>
      </p:sp>
      <p:sp>
        <p:nvSpPr>
          <p:cNvPr id="75787" name="Rectangle 11"/>
          <p:cNvSpPr>
            <a:spLocks noChangeArrowheads="1"/>
          </p:cNvSpPr>
          <p:nvPr/>
        </p:nvSpPr>
        <p:spPr bwMode="auto">
          <a:xfrm>
            <a:off x="2735263" y="3687763"/>
            <a:ext cx="111125" cy="2009775"/>
          </a:xfrm>
          <a:prstGeom prst="rect">
            <a:avLst/>
          </a:prstGeom>
          <a:solidFill>
            <a:srgbClr val="9999FF"/>
          </a:solidFill>
          <a:ln w="11113">
            <a:solidFill>
              <a:srgbClr val="000000"/>
            </a:solidFill>
            <a:miter lim="800000"/>
            <a:headEnd/>
            <a:tailEnd/>
          </a:ln>
        </p:spPr>
        <p:txBody>
          <a:bodyPr/>
          <a:lstStyle/>
          <a:p>
            <a:endParaRPr lang="en-US" dirty="0"/>
          </a:p>
        </p:txBody>
      </p:sp>
      <p:sp>
        <p:nvSpPr>
          <p:cNvPr id="75788" name="Rectangle 12"/>
          <p:cNvSpPr>
            <a:spLocks noChangeArrowheads="1"/>
          </p:cNvSpPr>
          <p:nvPr/>
        </p:nvSpPr>
        <p:spPr bwMode="auto">
          <a:xfrm>
            <a:off x="3017838" y="3617913"/>
            <a:ext cx="122237" cy="2079625"/>
          </a:xfrm>
          <a:prstGeom prst="rect">
            <a:avLst/>
          </a:prstGeom>
          <a:solidFill>
            <a:srgbClr val="9999FF"/>
          </a:solidFill>
          <a:ln w="11113">
            <a:solidFill>
              <a:srgbClr val="000000"/>
            </a:solidFill>
            <a:miter lim="800000"/>
            <a:headEnd/>
            <a:tailEnd/>
          </a:ln>
        </p:spPr>
        <p:txBody>
          <a:bodyPr/>
          <a:lstStyle/>
          <a:p>
            <a:endParaRPr lang="en-US" dirty="0"/>
          </a:p>
        </p:txBody>
      </p:sp>
      <p:sp>
        <p:nvSpPr>
          <p:cNvPr id="75789" name="Rectangle 13"/>
          <p:cNvSpPr>
            <a:spLocks noChangeArrowheads="1"/>
          </p:cNvSpPr>
          <p:nvPr/>
        </p:nvSpPr>
        <p:spPr bwMode="auto">
          <a:xfrm>
            <a:off x="3311525" y="3571875"/>
            <a:ext cx="122238" cy="2125663"/>
          </a:xfrm>
          <a:prstGeom prst="rect">
            <a:avLst/>
          </a:prstGeom>
          <a:solidFill>
            <a:srgbClr val="9999FF"/>
          </a:solidFill>
          <a:ln w="11113">
            <a:solidFill>
              <a:srgbClr val="000000"/>
            </a:solidFill>
            <a:miter lim="800000"/>
            <a:headEnd/>
            <a:tailEnd/>
          </a:ln>
        </p:spPr>
        <p:txBody>
          <a:bodyPr/>
          <a:lstStyle/>
          <a:p>
            <a:endParaRPr lang="en-US" dirty="0"/>
          </a:p>
        </p:txBody>
      </p:sp>
      <p:sp>
        <p:nvSpPr>
          <p:cNvPr id="75790" name="Rectangle 14"/>
          <p:cNvSpPr>
            <a:spLocks noChangeArrowheads="1"/>
          </p:cNvSpPr>
          <p:nvPr/>
        </p:nvSpPr>
        <p:spPr bwMode="auto">
          <a:xfrm>
            <a:off x="3605213" y="3432175"/>
            <a:ext cx="122237" cy="2265363"/>
          </a:xfrm>
          <a:prstGeom prst="rect">
            <a:avLst/>
          </a:prstGeom>
          <a:solidFill>
            <a:srgbClr val="9999FF"/>
          </a:solidFill>
          <a:ln w="11113">
            <a:solidFill>
              <a:srgbClr val="000000"/>
            </a:solidFill>
            <a:miter lim="800000"/>
            <a:headEnd/>
            <a:tailEnd/>
          </a:ln>
        </p:spPr>
        <p:txBody>
          <a:bodyPr/>
          <a:lstStyle/>
          <a:p>
            <a:endParaRPr lang="en-US" dirty="0"/>
          </a:p>
        </p:txBody>
      </p:sp>
      <p:sp>
        <p:nvSpPr>
          <p:cNvPr id="75791" name="Rectangle 15"/>
          <p:cNvSpPr>
            <a:spLocks noChangeArrowheads="1"/>
          </p:cNvSpPr>
          <p:nvPr/>
        </p:nvSpPr>
        <p:spPr bwMode="auto">
          <a:xfrm>
            <a:off x="3898900" y="3386138"/>
            <a:ext cx="123825" cy="2311400"/>
          </a:xfrm>
          <a:prstGeom prst="rect">
            <a:avLst/>
          </a:prstGeom>
          <a:solidFill>
            <a:srgbClr val="9999FF"/>
          </a:solidFill>
          <a:ln w="11113">
            <a:solidFill>
              <a:srgbClr val="000000"/>
            </a:solidFill>
            <a:miter lim="800000"/>
            <a:headEnd/>
            <a:tailEnd/>
          </a:ln>
        </p:spPr>
        <p:txBody>
          <a:bodyPr/>
          <a:lstStyle/>
          <a:p>
            <a:endParaRPr lang="en-US" dirty="0"/>
          </a:p>
        </p:txBody>
      </p:sp>
      <p:sp>
        <p:nvSpPr>
          <p:cNvPr id="75792" name="Rectangle 16"/>
          <p:cNvSpPr>
            <a:spLocks noChangeArrowheads="1"/>
          </p:cNvSpPr>
          <p:nvPr/>
        </p:nvSpPr>
        <p:spPr bwMode="auto">
          <a:xfrm>
            <a:off x="4194175" y="3224213"/>
            <a:ext cx="122238" cy="2473325"/>
          </a:xfrm>
          <a:prstGeom prst="rect">
            <a:avLst/>
          </a:prstGeom>
          <a:solidFill>
            <a:srgbClr val="9999FF"/>
          </a:solidFill>
          <a:ln w="11113">
            <a:solidFill>
              <a:srgbClr val="000000"/>
            </a:solidFill>
            <a:miter lim="800000"/>
            <a:headEnd/>
            <a:tailEnd/>
          </a:ln>
        </p:spPr>
        <p:txBody>
          <a:bodyPr/>
          <a:lstStyle/>
          <a:p>
            <a:endParaRPr lang="en-US" dirty="0"/>
          </a:p>
        </p:txBody>
      </p:sp>
      <p:sp>
        <p:nvSpPr>
          <p:cNvPr id="75793" name="Rectangle 17"/>
          <p:cNvSpPr>
            <a:spLocks noChangeArrowheads="1"/>
          </p:cNvSpPr>
          <p:nvPr/>
        </p:nvSpPr>
        <p:spPr bwMode="auto">
          <a:xfrm>
            <a:off x="4487863" y="3178175"/>
            <a:ext cx="122237" cy="2519363"/>
          </a:xfrm>
          <a:prstGeom prst="rect">
            <a:avLst/>
          </a:prstGeom>
          <a:solidFill>
            <a:srgbClr val="9999FF"/>
          </a:solidFill>
          <a:ln w="11113">
            <a:solidFill>
              <a:srgbClr val="000000"/>
            </a:solidFill>
            <a:miter lim="800000"/>
            <a:headEnd/>
            <a:tailEnd/>
          </a:ln>
        </p:spPr>
        <p:txBody>
          <a:bodyPr/>
          <a:lstStyle/>
          <a:p>
            <a:endParaRPr lang="en-US" dirty="0"/>
          </a:p>
        </p:txBody>
      </p:sp>
      <p:sp>
        <p:nvSpPr>
          <p:cNvPr id="75794" name="Rectangle 18"/>
          <p:cNvSpPr>
            <a:spLocks noChangeArrowheads="1"/>
          </p:cNvSpPr>
          <p:nvPr/>
        </p:nvSpPr>
        <p:spPr bwMode="auto">
          <a:xfrm>
            <a:off x="4781550" y="3224213"/>
            <a:ext cx="123825" cy="2473325"/>
          </a:xfrm>
          <a:prstGeom prst="rect">
            <a:avLst/>
          </a:prstGeom>
          <a:solidFill>
            <a:srgbClr val="9999FF"/>
          </a:solidFill>
          <a:ln w="11113">
            <a:solidFill>
              <a:srgbClr val="000000"/>
            </a:solidFill>
            <a:miter lim="800000"/>
            <a:headEnd/>
            <a:tailEnd/>
          </a:ln>
        </p:spPr>
        <p:txBody>
          <a:bodyPr/>
          <a:lstStyle/>
          <a:p>
            <a:endParaRPr lang="en-US" dirty="0"/>
          </a:p>
        </p:txBody>
      </p:sp>
      <p:sp>
        <p:nvSpPr>
          <p:cNvPr id="75795" name="Rectangle 19"/>
          <p:cNvSpPr>
            <a:spLocks noChangeArrowheads="1"/>
          </p:cNvSpPr>
          <p:nvPr/>
        </p:nvSpPr>
        <p:spPr bwMode="auto">
          <a:xfrm>
            <a:off x="5076825" y="3271838"/>
            <a:ext cx="122238" cy="2425700"/>
          </a:xfrm>
          <a:prstGeom prst="rect">
            <a:avLst/>
          </a:prstGeom>
          <a:solidFill>
            <a:srgbClr val="9999FF"/>
          </a:solidFill>
          <a:ln w="11113">
            <a:solidFill>
              <a:srgbClr val="000000"/>
            </a:solidFill>
            <a:miter lim="800000"/>
            <a:headEnd/>
            <a:tailEnd/>
          </a:ln>
        </p:spPr>
        <p:txBody>
          <a:bodyPr/>
          <a:lstStyle/>
          <a:p>
            <a:endParaRPr lang="en-US" dirty="0"/>
          </a:p>
        </p:txBody>
      </p:sp>
      <p:sp>
        <p:nvSpPr>
          <p:cNvPr id="75796" name="Rectangle 20"/>
          <p:cNvSpPr>
            <a:spLocks noChangeArrowheads="1"/>
          </p:cNvSpPr>
          <p:nvPr/>
        </p:nvSpPr>
        <p:spPr bwMode="auto">
          <a:xfrm>
            <a:off x="5370513" y="3271838"/>
            <a:ext cx="122237" cy="2425700"/>
          </a:xfrm>
          <a:prstGeom prst="rect">
            <a:avLst/>
          </a:prstGeom>
          <a:solidFill>
            <a:srgbClr val="9999FF"/>
          </a:solidFill>
          <a:ln w="11113">
            <a:solidFill>
              <a:srgbClr val="000000"/>
            </a:solidFill>
            <a:miter lim="800000"/>
            <a:headEnd/>
            <a:tailEnd/>
          </a:ln>
        </p:spPr>
        <p:txBody>
          <a:bodyPr/>
          <a:lstStyle/>
          <a:p>
            <a:endParaRPr lang="en-US" dirty="0"/>
          </a:p>
        </p:txBody>
      </p:sp>
      <p:sp>
        <p:nvSpPr>
          <p:cNvPr id="75797" name="Rectangle 21"/>
          <p:cNvSpPr>
            <a:spLocks noChangeArrowheads="1"/>
          </p:cNvSpPr>
          <p:nvPr/>
        </p:nvSpPr>
        <p:spPr bwMode="auto">
          <a:xfrm>
            <a:off x="5664200" y="3224213"/>
            <a:ext cx="122238" cy="2473325"/>
          </a:xfrm>
          <a:prstGeom prst="rect">
            <a:avLst/>
          </a:prstGeom>
          <a:solidFill>
            <a:srgbClr val="9999FF"/>
          </a:solidFill>
          <a:ln w="11113">
            <a:solidFill>
              <a:srgbClr val="000000"/>
            </a:solidFill>
            <a:miter lim="800000"/>
            <a:headEnd/>
            <a:tailEnd/>
          </a:ln>
        </p:spPr>
        <p:txBody>
          <a:bodyPr/>
          <a:lstStyle/>
          <a:p>
            <a:endParaRPr lang="en-US" dirty="0"/>
          </a:p>
        </p:txBody>
      </p:sp>
      <p:sp>
        <p:nvSpPr>
          <p:cNvPr id="75798" name="Rectangle 22"/>
          <p:cNvSpPr>
            <a:spLocks noChangeArrowheads="1"/>
          </p:cNvSpPr>
          <p:nvPr/>
        </p:nvSpPr>
        <p:spPr bwMode="auto">
          <a:xfrm>
            <a:off x="5957888" y="3271838"/>
            <a:ext cx="123825" cy="2425700"/>
          </a:xfrm>
          <a:prstGeom prst="rect">
            <a:avLst/>
          </a:prstGeom>
          <a:solidFill>
            <a:srgbClr val="9999FF"/>
          </a:solidFill>
          <a:ln w="11113">
            <a:solidFill>
              <a:srgbClr val="000000"/>
            </a:solidFill>
            <a:miter lim="800000"/>
            <a:headEnd/>
            <a:tailEnd/>
          </a:ln>
        </p:spPr>
        <p:txBody>
          <a:bodyPr/>
          <a:lstStyle/>
          <a:p>
            <a:endParaRPr lang="en-US" dirty="0"/>
          </a:p>
        </p:txBody>
      </p:sp>
      <p:sp>
        <p:nvSpPr>
          <p:cNvPr id="75799" name="Rectangle 23"/>
          <p:cNvSpPr>
            <a:spLocks noChangeArrowheads="1"/>
          </p:cNvSpPr>
          <p:nvPr/>
        </p:nvSpPr>
        <p:spPr bwMode="auto">
          <a:xfrm>
            <a:off x="6253163" y="3317875"/>
            <a:ext cx="122237" cy="2379663"/>
          </a:xfrm>
          <a:prstGeom prst="rect">
            <a:avLst/>
          </a:prstGeom>
          <a:solidFill>
            <a:srgbClr val="9999FF"/>
          </a:solidFill>
          <a:ln w="11113">
            <a:solidFill>
              <a:srgbClr val="000000"/>
            </a:solidFill>
            <a:miter lim="800000"/>
            <a:headEnd/>
            <a:tailEnd/>
          </a:ln>
        </p:spPr>
        <p:txBody>
          <a:bodyPr/>
          <a:lstStyle/>
          <a:p>
            <a:endParaRPr lang="en-US" dirty="0"/>
          </a:p>
        </p:txBody>
      </p:sp>
      <p:sp>
        <p:nvSpPr>
          <p:cNvPr id="75800" name="Rectangle 24"/>
          <p:cNvSpPr>
            <a:spLocks noChangeArrowheads="1"/>
          </p:cNvSpPr>
          <p:nvPr/>
        </p:nvSpPr>
        <p:spPr bwMode="auto">
          <a:xfrm>
            <a:off x="6546850" y="3340100"/>
            <a:ext cx="111125" cy="2357438"/>
          </a:xfrm>
          <a:prstGeom prst="rect">
            <a:avLst/>
          </a:prstGeom>
          <a:solidFill>
            <a:srgbClr val="9999FF"/>
          </a:solidFill>
          <a:ln w="11113">
            <a:solidFill>
              <a:srgbClr val="000000"/>
            </a:solidFill>
            <a:miter lim="800000"/>
            <a:headEnd/>
            <a:tailEnd/>
          </a:ln>
        </p:spPr>
        <p:txBody>
          <a:bodyPr/>
          <a:lstStyle/>
          <a:p>
            <a:endParaRPr lang="en-US" dirty="0"/>
          </a:p>
        </p:txBody>
      </p:sp>
      <p:sp>
        <p:nvSpPr>
          <p:cNvPr id="75801" name="Rectangle 25"/>
          <p:cNvSpPr>
            <a:spLocks noChangeArrowheads="1"/>
          </p:cNvSpPr>
          <p:nvPr/>
        </p:nvSpPr>
        <p:spPr bwMode="auto">
          <a:xfrm>
            <a:off x="6829425" y="3340100"/>
            <a:ext cx="122238" cy="2357438"/>
          </a:xfrm>
          <a:prstGeom prst="rect">
            <a:avLst/>
          </a:prstGeom>
          <a:solidFill>
            <a:srgbClr val="9999FF"/>
          </a:solidFill>
          <a:ln w="11113">
            <a:solidFill>
              <a:srgbClr val="000000"/>
            </a:solidFill>
            <a:miter lim="800000"/>
            <a:headEnd/>
            <a:tailEnd/>
          </a:ln>
        </p:spPr>
        <p:txBody>
          <a:bodyPr/>
          <a:lstStyle/>
          <a:p>
            <a:endParaRPr lang="en-US" dirty="0"/>
          </a:p>
        </p:txBody>
      </p:sp>
      <p:sp>
        <p:nvSpPr>
          <p:cNvPr id="75802" name="Rectangle 26"/>
          <p:cNvSpPr>
            <a:spLocks noChangeArrowheads="1"/>
          </p:cNvSpPr>
          <p:nvPr/>
        </p:nvSpPr>
        <p:spPr bwMode="auto">
          <a:xfrm>
            <a:off x="7123113" y="3340100"/>
            <a:ext cx="122237" cy="2357438"/>
          </a:xfrm>
          <a:prstGeom prst="rect">
            <a:avLst/>
          </a:prstGeom>
          <a:solidFill>
            <a:srgbClr val="9999FF"/>
          </a:solidFill>
          <a:ln w="11113">
            <a:solidFill>
              <a:srgbClr val="000000"/>
            </a:solidFill>
            <a:miter lim="800000"/>
            <a:headEnd/>
            <a:tailEnd/>
          </a:ln>
        </p:spPr>
        <p:txBody>
          <a:bodyPr/>
          <a:lstStyle/>
          <a:p>
            <a:endParaRPr lang="en-US" dirty="0"/>
          </a:p>
        </p:txBody>
      </p:sp>
      <p:sp>
        <p:nvSpPr>
          <p:cNvPr id="75803" name="Rectangle 27"/>
          <p:cNvSpPr>
            <a:spLocks noChangeArrowheads="1"/>
          </p:cNvSpPr>
          <p:nvPr/>
        </p:nvSpPr>
        <p:spPr bwMode="auto">
          <a:xfrm>
            <a:off x="7416800" y="3340100"/>
            <a:ext cx="122238" cy="2357438"/>
          </a:xfrm>
          <a:prstGeom prst="rect">
            <a:avLst/>
          </a:prstGeom>
          <a:solidFill>
            <a:srgbClr val="9999FF"/>
          </a:solidFill>
          <a:ln w="11113">
            <a:solidFill>
              <a:srgbClr val="000000"/>
            </a:solidFill>
            <a:miter lim="800000"/>
            <a:headEnd/>
            <a:tailEnd/>
          </a:ln>
        </p:spPr>
        <p:txBody>
          <a:bodyPr/>
          <a:lstStyle/>
          <a:p>
            <a:endParaRPr lang="en-US" dirty="0"/>
          </a:p>
        </p:txBody>
      </p:sp>
      <p:sp>
        <p:nvSpPr>
          <p:cNvPr id="75804" name="Rectangle 28"/>
          <p:cNvSpPr>
            <a:spLocks noChangeArrowheads="1"/>
          </p:cNvSpPr>
          <p:nvPr/>
        </p:nvSpPr>
        <p:spPr bwMode="auto">
          <a:xfrm>
            <a:off x="7710488" y="3386138"/>
            <a:ext cx="123825" cy="2311400"/>
          </a:xfrm>
          <a:prstGeom prst="rect">
            <a:avLst/>
          </a:prstGeom>
          <a:solidFill>
            <a:srgbClr val="9999FF"/>
          </a:solidFill>
          <a:ln w="11113">
            <a:solidFill>
              <a:srgbClr val="000000"/>
            </a:solidFill>
            <a:miter lim="800000"/>
            <a:headEnd/>
            <a:tailEnd/>
          </a:ln>
        </p:spPr>
        <p:txBody>
          <a:bodyPr/>
          <a:lstStyle/>
          <a:p>
            <a:endParaRPr lang="en-US" dirty="0"/>
          </a:p>
        </p:txBody>
      </p:sp>
      <p:sp>
        <p:nvSpPr>
          <p:cNvPr id="75805" name="Rectangle 29"/>
          <p:cNvSpPr>
            <a:spLocks noChangeArrowheads="1"/>
          </p:cNvSpPr>
          <p:nvPr/>
        </p:nvSpPr>
        <p:spPr bwMode="auto">
          <a:xfrm>
            <a:off x="8005763" y="3502025"/>
            <a:ext cx="122237" cy="2195513"/>
          </a:xfrm>
          <a:prstGeom prst="rect">
            <a:avLst/>
          </a:prstGeom>
          <a:solidFill>
            <a:srgbClr val="9999FF"/>
          </a:solidFill>
          <a:ln w="11113">
            <a:solidFill>
              <a:srgbClr val="000000"/>
            </a:solidFill>
            <a:miter lim="800000"/>
            <a:headEnd/>
            <a:tailEnd/>
          </a:ln>
        </p:spPr>
        <p:txBody>
          <a:bodyPr/>
          <a:lstStyle/>
          <a:p>
            <a:endParaRPr lang="en-US" dirty="0"/>
          </a:p>
        </p:txBody>
      </p:sp>
      <p:sp>
        <p:nvSpPr>
          <p:cNvPr id="75806" name="Rectangle 30"/>
          <p:cNvSpPr>
            <a:spLocks noChangeArrowheads="1"/>
          </p:cNvSpPr>
          <p:nvPr/>
        </p:nvSpPr>
        <p:spPr bwMode="auto">
          <a:xfrm>
            <a:off x="8299450" y="3617913"/>
            <a:ext cx="122238" cy="2079625"/>
          </a:xfrm>
          <a:prstGeom prst="rect">
            <a:avLst/>
          </a:prstGeom>
          <a:solidFill>
            <a:srgbClr val="9999FF"/>
          </a:solidFill>
          <a:ln w="11113">
            <a:solidFill>
              <a:srgbClr val="000000"/>
            </a:solidFill>
            <a:miter lim="800000"/>
            <a:headEnd/>
            <a:tailEnd/>
          </a:ln>
        </p:spPr>
        <p:txBody>
          <a:bodyPr/>
          <a:lstStyle/>
          <a:p>
            <a:endParaRPr lang="en-US" dirty="0"/>
          </a:p>
        </p:txBody>
      </p:sp>
      <p:sp>
        <p:nvSpPr>
          <p:cNvPr id="75807" name="Line 31"/>
          <p:cNvSpPr>
            <a:spLocks noChangeShapeType="1"/>
          </p:cNvSpPr>
          <p:nvPr/>
        </p:nvSpPr>
        <p:spPr bwMode="auto">
          <a:xfrm>
            <a:off x="884238" y="2867025"/>
            <a:ext cx="1587" cy="2830513"/>
          </a:xfrm>
          <a:prstGeom prst="line">
            <a:avLst/>
          </a:prstGeom>
          <a:noFill/>
          <a:ln w="0">
            <a:solidFill>
              <a:srgbClr val="000000"/>
            </a:solidFill>
            <a:round/>
            <a:headEnd/>
            <a:tailEnd/>
          </a:ln>
        </p:spPr>
        <p:txBody>
          <a:bodyPr/>
          <a:lstStyle/>
          <a:p>
            <a:endParaRPr lang="en-US" dirty="0"/>
          </a:p>
        </p:txBody>
      </p:sp>
      <p:sp>
        <p:nvSpPr>
          <p:cNvPr id="75808" name="Line 32"/>
          <p:cNvSpPr>
            <a:spLocks noChangeShapeType="1"/>
          </p:cNvSpPr>
          <p:nvPr/>
        </p:nvSpPr>
        <p:spPr bwMode="auto">
          <a:xfrm>
            <a:off x="847725" y="5697538"/>
            <a:ext cx="36513" cy="1587"/>
          </a:xfrm>
          <a:prstGeom prst="line">
            <a:avLst/>
          </a:prstGeom>
          <a:noFill/>
          <a:ln w="0">
            <a:solidFill>
              <a:srgbClr val="000000"/>
            </a:solidFill>
            <a:round/>
            <a:headEnd/>
            <a:tailEnd/>
          </a:ln>
        </p:spPr>
        <p:txBody>
          <a:bodyPr/>
          <a:lstStyle/>
          <a:p>
            <a:endParaRPr lang="en-US" dirty="0"/>
          </a:p>
        </p:txBody>
      </p:sp>
      <p:sp>
        <p:nvSpPr>
          <p:cNvPr id="75809" name="Line 33"/>
          <p:cNvSpPr>
            <a:spLocks noChangeShapeType="1"/>
          </p:cNvSpPr>
          <p:nvPr/>
        </p:nvSpPr>
        <p:spPr bwMode="auto">
          <a:xfrm>
            <a:off x="847725" y="5467350"/>
            <a:ext cx="36513" cy="1588"/>
          </a:xfrm>
          <a:prstGeom prst="line">
            <a:avLst/>
          </a:prstGeom>
          <a:noFill/>
          <a:ln w="0">
            <a:solidFill>
              <a:srgbClr val="000000"/>
            </a:solidFill>
            <a:round/>
            <a:headEnd/>
            <a:tailEnd/>
          </a:ln>
        </p:spPr>
        <p:txBody>
          <a:bodyPr/>
          <a:lstStyle/>
          <a:p>
            <a:endParaRPr lang="en-US" dirty="0"/>
          </a:p>
        </p:txBody>
      </p:sp>
      <p:sp>
        <p:nvSpPr>
          <p:cNvPr id="75810" name="Line 34"/>
          <p:cNvSpPr>
            <a:spLocks noChangeShapeType="1"/>
          </p:cNvSpPr>
          <p:nvPr/>
        </p:nvSpPr>
        <p:spPr bwMode="auto">
          <a:xfrm>
            <a:off x="847725" y="5224463"/>
            <a:ext cx="36513" cy="1587"/>
          </a:xfrm>
          <a:prstGeom prst="line">
            <a:avLst/>
          </a:prstGeom>
          <a:noFill/>
          <a:ln w="0">
            <a:solidFill>
              <a:srgbClr val="000000"/>
            </a:solidFill>
            <a:round/>
            <a:headEnd/>
            <a:tailEnd/>
          </a:ln>
        </p:spPr>
        <p:txBody>
          <a:bodyPr/>
          <a:lstStyle/>
          <a:p>
            <a:endParaRPr lang="en-US" dirty="0"/>
          </a:p>
        </p:txBody>
      </p:sp>
      <p:sp>
        <p:nvSpPr>
          <p:cNvPr id="75811" name="Line 35"/>
          <p:cNvSpPr>
            <a:spLocks noChangeShapeType="1"/>
          </p:cNvSpPr>
          <p:nvPr/>
        </p:nvSpPr>
        <p:spPr bwMode="auto">
          <a:xfrm>
            <a:off x="847725" y="4992688"/>
            <a:ext cx="36513" cy="1587"/>
          </a:xfrm>
          <a:prstGeom prst="line">
            <a:avLst/>
          </a:prstGeom>
          <a:noFill/>
          <a:ln w="0">
            <a:solidFill>
              <a:srgbClr val="000000"/>
            </a:solidFill>
            <a:round/>
            <a:headEnd/>
            <a:tailEnd/>
          </a:ln>
        </p:spPr>
        <p:txBody>
          <a:bodyPr/>
          <a:lstStyle/>
          <a:p>
            <a:endParaRPr lang="en-US" dirty="0"/>
          </a:p>
        </p:txBody>
      </p:sp>
      <p:sp>
        <p:nvSpPr>
          <p:cNvPr id="75812" name="Line 36"/>
          <p:cNvSpPr>
            <a:spLocks noChangeShapeType="1"/>
          </p:cNvSpPr>
          <p:nvPr/>
        </p:nvSpPr>
        <p:spPr bwMode="auto">
          <a:xfrm>
            <a:off x="847725" y="4749800"/>
            <a:ext cx="36513" cy="1588"/>
          </a:xfrm>
          <a:prstGeom prst="line">
            <a:avLst/>
          </a:prstGeom>
          <a:noFill/>
          <a:ln w="0">
            <a:solidFill>
              <a:srgbClr val="000000"/>
            </a:solidFill>
            <a:round/>
            <a:headEnd/>
            <a:tailEnd/>
          </a:ln>
        </p:spPr>
        <p:txBody>
          <a:bodyPr/>
          <a:lstStyle/>
          <a:p>
            <a:endParaRPr lang="en-US" dirty="0"/>
          </a:p>
        </p:txBody>
      </p:sp>
      <p:sp>
        <p:nvSpPr>
          <p:cNvPr id="75813" name="Line 37"/>
          <p:cNvSpPr>
            <a:spLocks noChangeShapeType="1"/>
          </p:cNvSpPr>
          <p:nvPr/>
        </p:nvSpPr>
        <p:spPr bwMode="auto">
          <a:xfrm>
            <a:off x="847725" y="4519613"/>
            <a:ext cx="36513" cy="1587"/>
          </a:xfrm>
          <a:prstGeom prst="line">
            <a:avLst/>
          </a:prstGeom>
          <a:noFill/>
          <a:ln w="0">
            <a:solidFill>
              <a:srgbClr val="000000"/>
            </a:solidFill>
            <a:round/>
            <a:headEnd/>
            <a:tailEnd/>
          </a:ln>
        </p:spPr>
        <p:txBody>
          <a:bodyPr/>
          <a:lstStyle/>
          <a:p>
            <a:endParaRPr lang="en-US" dirty="0"/>
          </a:p>
        </p:txBody>
      </p:sp>
      <p:sp>
        <p:nvSpPr>
          <p:cNvPr id="75814" name="Line 38"/>
          <p:cNvSpPr>
            <a:spLocks noChangeShapeType="1"/>
          </p:cNvSpPr>
          <p:nvPr/>
        </p:nvSpPr>
        <p:spPr bwMode="auto">
          <a:xfrm>
            <a:off x="847725" y="4276725"/>
            <a:ext cx="36513" cy="1588"/>
          </a:xfrm>
          <a:prstGeom prst="line">
            <a:avLst/>
          </a:prstGeom>
          <a:noFill/>
          <a:ln w="0">
            <a:solidFill>
              <a:srgbClr val="000000"/>
            </a:solidFill>
            <a:round/>
            <a:headEnd/>
            <a:tailEnd/>
          </a:ln>
        </p:spPr>
        <p:txBody>
          <a:bodyPr/>
          <a:lstStyle/>
          <a:p>
            <a:endParaRPr lang="en-US" dirty="0"/>
          </a:p>
        </p:txBody>
      </p:sp>
      <p:sp>
        <p:nvSpPr>
          <p:cNvPr id="75815" name="Line 39"/>
          <p:cNvSpPr>
            <a:spLocks noChangeShapeType="1"/>
          </p:cNvSpPr>
          <p:nvPr/>
        </p:nvSpPr>
        <p:spPr bwMode="auto">
          <a:xfrm>
            <a:off x="847725" y="4044950"/>
            <a:ext cx="36513" cy="1588"/>
          </a:xfrm>
          <a:prstGeom prst="line">
            <a:avLst/>
          </a:prstGeom>
          <a:noFill/>
          <a:ln w="0">
            <a:solidFill>
              <a:srgbClr val="000000"/>
            </a:solidFill>
            <a:round/>
            <a:headEnd/>
            <a:tailEnd/>
          </a:ln>
        </p:spPr>
        <p:txBody>
          <a:bodyPr/>
          <a:lstStyle/>
          <a:p>
            <a:endParaRPr lang="en-US" dirty="0"/>
          </a:p>
        </p:txBody>
      </p:sp>
      <p:sp>
        <p:nvSpPr>
          <p:cNvPr id="75816" name="Line 40"/>
          <p:cNvSpPr>
            <a:spLocks noChangeShapeType="1"/>
          </p:cNvSpPr>
          <p:nvPr/>
        </p:nvSpPr>
        <p:spPr bwMode="auto">
          <a:xfrm>
            <a:off x="847725" y="3814763"/>
            <a:ext cx="36513" cy="1587"/>
          </a:xfrm>
          <a:prstGeom prst="line">
            <a:avLst/>
          </a:prstGeom>
          <a:noFill/>
          <a:ln w="0">
            <a:solidFill>
              <a:srgbClr val="000000"/>
            </a:solidFill>
            <a:round/>
            <a:headEnd/>
            <a:tailEnd/>
          </a:ln>
        </p:spPr>
        <p:txBody>
          <a:bodyPr/>
          <a:lstStyle/>
          <a:p>
            <a:endParaRPr lang="en-US" dirty="0"/>
          </a:p>
        </p:txBody>
      </p:sp>
      <p:sp>
        <p:nvSpPr>
          <p:cNvPr id="75817" name="Line 41"/>
          <p:cNvSpPr>
            <a:spLocks noChangeShapeType="1"/>
          </p:cNvSpPr>
          <p:nvPr/>
        </p:nvSpPr>
        <p:spPr bwMode="auto">
          <a:xfrm>
            <a:off x="847725" y="3571875"/>
            <a:ext cx="36513" cy="1588"/>
          </a:xfrm>
          <a:prstGeom prst="line">
            <a:avLst/>
          </a:prstGeom>
          <a:noFill/>
          <a:ln w="0">
            <a:solidFill>
              <a:srgbClr val="000000"/>
            </a:solidFill>
            <a:round/>
            <a:headEnd/>
            <a:tailEnd/>
          </a:ln>
        </p:spPr>
        <p:txBody>
          <a:bodyPr/>
          <a:lstStyle/>
          <a:p>
            <a:endParaRPr lang="en-US" dirty="0"/>
          </a:p>
        </p:txBody>
      </p:sp>
      <p:sp>
        <p:nvSpPr>
          <p:cNvPr id="75818" name="Line 42"/>
          <p:cNvSpPr>
            <a:spLocks noChangeShapeType="1"/>
          </p:cNvSpPr>
          <p:nvPr/>
        </p:nvSpPr>
        <p:spPr bwMode="auto">
          <a:xfrm>
            <a:off x="847725" y="3340100"/>
            <a:ext cx="36513" cy="1588"/>
          </a:xfrm>
          <a:prstGeom prst="line">
            <a:avLst/>
          </a:prstGeom>
          <a:noFill/>
          <a:ln w="0">
            <a:solidFill>
              <a:srgbClr val="000000"/>
            </a:solidFill>
            <a:round/>
            <a:headEnd/>
            <a:tailEnd/>
          </a:ln>
        </p:spPr>
        <p:txBody>
          <a:bodyPr/>
          <a:lstStyle/>
          <a:p>
            <a:endParaRPr lang="en-US" dirty="0"/>
          </a:p>
        </p:txBody>
      </p:sp>
      <p:sp>
        <p:nvSpPr>
          <p:cNvPr id="75819" name="Line 43"/>
          <p:cNvSpPr>
            <a:spLocks noChangeShapeType="1"/>
          </p:cNvSpPr>
          <p:nvPr/>
        </p:nvSpPr>
        <p:spPr bwMode="auto">
          <a:xfrm>
            <a:off x="847725" y="3097213"/>
            <a:ext cx="36513" cy="1587"/>
          </a:xfrm>
          <a:prstGeom prst="line">
            <a:avLst/>
          </a:prstGeom>
          <a:noFill/>
          <a:ln w="0">
            <a:solidFill>
              <a:srgbClr val="000000"/>
            </a:solidFill>
            <a:round/>
            <a:headEnd/>
            <a:tailEnd/>
          </a:ln>
        </p:spPr>
        <p:txBody>
          <a:bodyPr/>
          <a:lstStyle/>
          <a:p>
            <a:endParaRPr lang="en-US" dirty="0"/>
          </a:p>
        </p:txBody>
      </p:sp>
      <p:sp>
        <p:nvSpPr>
          <p:cNvPr id="75820" name="Line 44"/>
          <p:cNvSpPr>
            <a:spLocks noChangeShapeType="1"/>
          </p:cNvSpPr>
          <p:nvPr/>
        </p:nvSpPr>
        <p:spPr bwMode="auto">
          <a:xfrm>
            <a:off x="847725" y="2867025"/>
            <a:ext cx="36513" cy="1588"/>
          </a:xfrm>
          <a:prstGeom prst="line">
            <a:avLst/>
          </a:prstGeom>
          <a:noFill/>
          <a:ln w="0">
            <a:solidFill>
              <a:srgbClr val="000000"/>
            </a:solidFill>
            <a:round/>
            <a:headEnd/>
            <a:tailEnd/>
          </a:ln>
        </p:spPr>
        <p:txBody>
          <a:bodyPr/>
          <a:lstStyle/>
          <a:p>
            <a:endParaRPr lang="en-US" dirty="0"/>
          </a:p>
        </p:txBody>
      </p:sp>
      <p:sp>
        <p:nvSpPr>
          <p:cNvPr id="75821" name="Line 45"/>
          <p:cNvSpPr>
            <a:spLocks noChangeShapeType="1"/>
          </p:cNvSpPr>
          <p:nvPr/>
        </p:nvSpPr>
        <p:spPr bwMode="auto">
          <a:xfrm>
            <a:off x="884238" y="5697538"/>
            <a:ext cx="7623175" cy="1587"/>
          </a:xfrm>
          <a:prstGeom prst="line">
            <a:avLst/>
          </a:prstGeom>
          <a:noFill/>
          <a:ln w="0">
            <a:solidFill>
              <a:srgbClr val="000000"/>
            </a:solidFill>
            <a:round/>
            <a:headEnd/>
            <a:tailEnd/>
          </a:ln>
        </p:spPr>
        <p:txBody>
          <a:bodyPr/>
          <a:lstStyle/>
          <a:p>
            <a:endParaRPr lang="en-US" dirty="0"/>
          </a:p>
        </p:txBody>
      </p:sp>
      <p:sp>
        <p:nvSpPr>
          <p:cNvPr id="75822" name="Line 46"/>
          <p:cNvSpPr>
            <a:spLocks noChangeShapeType="1"/>
          </p:cNvSpPr>
          <p:nvPr/>
        </p:nvSpPr>
        <p:spPr bwMode="auto">
          <a:xfrm flipV="1">
            <a:off x="884238" y="5697538"/>
            <a:ext cx="1587" cy="34925"/>
          </a:xfrm>
          <a:prstGeom prst="line">
            <a:avLst/>
          </a:prstGeom>
          <a:noFill/>
          <a:ln w="0">
            <a:solidFill>
              <a:srgbClr val="000000"/>
            </a:solidFill>
            <a:round/>
            <a:headEnd/>
            <a:tailEnd/>
          </a:ln>
        </p:spPr>
        <p:txBody>
          <a:bodyPr/>
          <a:lstStyle/>
          <a:p>
            <a:endParaRPr lang="en-US" dirty="0"/>
          </a:p>
        </p:txBody>
      </p:sp>
      <p:sp>
        <p:nvSpPr>
          <p:cNvPr id="75823" name="Line 47"/>
          <p:cNvSpPr>
            <a:spLocks noChangeShapeType="1"/>
          </p:cNvSpPr>
          <p:nvPr/>
        </p:nvSpPr>
        <p:spPr bwMode="auto">
          <a:xfrm flipV="1">
            <a:off x="1179513" y="5697538"/>
            <a:ext cx="1587" cy="34925"/>
          </a:xfrm>
          <a:prstGeom prst="line">
            <a:avLst/>
          </a:prstGeom>
          <a:noFill/>
          <a:ln w="0">
            <a:solidFill>
              <a:srgbClr val="000000"/>
            </a:solidFill>
            <a:round/>
            <a:headEnd/>
            <a:tailEnd/>
          </a:ln>
        </p:spPr>
        <p:txBody>
          <a:bodyPr/>
          <a:lstStyle/>
          <a:p>
            <a:endParaRPr lang="en-US" dirty="0"/>
          </a:p>
        </p:txBody>
      </p:sp>
      <p:sp>
        <p:nvSpPr>
          <p:cNvPr id="75824" name="Line 48"/>
          <p:cNvSpPr>
            <a:spLocks noChangeShapeType="1"/>
          </p:cNvSpPr>
          <p:nvPr/>
        </p:nvSpPr>
        <p:spPr bwMode="auto">
          <a:xfrm flipV="1">
            <a:off x="1473200" y="5697538"/>
            <a:ext cx="1588" cy="34925"/>
          </a:xfrm>
          <a:prstGeom prst="line">
            <a:avLst/>
          </a:prstGeom>
          <a:noFill/>
          <a:ln w="0">
            <a:solidFill>
              <a:srgbClr val="000000"/>
            </a:solidFill>
            <a:round/>
            <a:headEnd/>
            <a:tailEnd/>
          </a:ln>
        </p:spPr>
        <p:txBody>
          <a:bodyPr/>
          <a:lstStyle/>
          <a:p>
            <a:endParaRPr lang="en-US" dirty="0"/>
          </a:p>
        </p:txBody>
      </p:sp>
      <p:sp>
        <p:nvSpPr>
          <p:cNvPr id="75825" name="Line 49"/>
          <p:cNvSpPr>
            <a:spLocks noChangeShapeType="1"/>
          </p:cNvSpPr>
          <p:nvPr/>
        </p:nvSpPr>
        <p:spPr bwMode="auto">
          <a:xfrm flipV="1">
            <a:off x="1766888" y="5697538"/>
            <a:ext cx="1587" cy="34925"/>
          </a:xfrm>
          <a:prstGeom prst="line">
            <a:avLst/>
          </a:prstGeom>
          <a:noFill/>
          <a:ln w="0">
            <a:solidFill>
              <a:srgbClr val="000000"/>
            </a:solidFill>
            <a:round/>
            <a:headEnd/>
            <a:tailEnd/>
          </a:ln>
        </p:spPr>
        <p:txBody>
          <a:bodyPr/>
          <a:lstStyle/>
          <a:p>
            <a:endParaRPr lang="en-US" dirty="0"/>
          </a:p>
        </p:txBody>
      </p:sp>
      <p:sp>
        <p:nvSpPr>
          <p:cNvPr id="75826" name="Line 50"/>
          <p:cNvSpPr>
            <a:spLocks noChangeShapeType="1"/>
          </p:cNvSpPr>
          <p:nvPr/>
        </p:nvSpPr>
        <p:spPr bwMode="auto">
          <a:xfrm flipV="1">
            <a:off x="2060575" y="5697538"/>
            <a:ext cx="1588" cy="34925"/>
          </a:xfrm>
          <a:prstGeom prst="line">
            <a:avLst/>
          </a:prstGeom>
          <a:noFill/>
          <a:ln w="0">
            <a:solidFill>
              <a:srgbClr val="000000"/>
            </a:solidFill>
            <a:round/>
            <a:headEnd/>
            <a:tailEnd/>
          </a:ln>
        </p:spPr>
        <p:txBody>
          <a:bodyPr/>
          <a:lstStyle/>
          <a:p>
            <a:endParaRPr lang="en-US" dirty="0"/>
          </a:p>
        </p:txBody>
      </p:sp>
      <p:sp>
        <p:nvSpPr>
          <p:cNvPr id="75827" name="Line 51"/>
          <p:cNvSpPr>
            <a:spLocks noChangeShapeType="1"/>
          </p:cNvSpPr>
          <p:nvPr/>
        </p:nvSpPr>
        <p:spPr bwMode="auto">
          <a:xfrm flipV="1">
            <a:off x="2355850" y="5697538"/>
            <a:ext cx="1588" cy="34925"/>
          </a:xfrm>
          <a:prstGeom prst="line">
            <a:avLst/>
          </a:prstGeom>
          <a:noFill/>
          <a:ln w="0">
            <a:solidFill>
              <a:srgbClr val="000000"/>
            </a:solidFill>
            <a:round/>
            <a:headEnd/>
            <a:tailEnd/>
          </a:ln>
        </p:spPr>
        <p:txBody>
          <a:bodyPr/>
          <a:lstStyle/>
          <a:p>
            <a:endParaRPr lang="en-US" dirty="0"/>
          </a:p>
        </p:txBody>
      </p:sp>
      <p:sp>
        <p:nvSpPr>
          <p:cNvPr id="75828" name="Line 52"/>
          <p:cNvSpPr>
            <a:spLocks noChangeShapeType="1"/>
          </p:cNvSpPr>
          <p:nvPr/>
        </p:nvSpPr>
        <p:spPr bwMode="auto">
          <a:xfrm flipV="1">
            <a:off x="2649538" y="5697538"/>
            <a:ext cx="1587" cy="34925"/>
          </a:xfrm>
          <a:prstGeom prst="line">
            <a:avLst/>
          </a:prstGeom>
          <a:noFill/>
          <a:ln w="0">
            <a:solidFill>
              <a:srgbClr val="000000"/>
            </a:solidFill>
            <a:round/>
            <a:headEnd/>
            <a:tailEnd/>
          </a:ln>
        </p:spPr>
        <p:txBody>
          <a:bodyPr/>
          <a:lstStyle/>
          <a:p>
            <a:endParaRPr lang="en-US" dirty="0"/>
          </a:p>
        </p:txBody>
      </p:sp>
      <p:sp>
        <p:nvSpPr>
          <p:cNvPr id="75829" name="Line 53"/>
          <p:cNvSpPr>
            <a:spLocks noChangeShapeType="1"/>
          </p:cNvSpPr>
          <p:nvPr/>
        </p:nvSpPr>
        <p:spPr bwMode="auto">
          <a:xfrm flipV="1">
            <a:off x="2932113" y="5697538"/>
            <a:ext cx="1587" cy="34925"/>
          </a:xfrm>
          <a:prstGeom prst="line">
            <a:avLst/>
          </a:prstGeom>
          <a:noFill/>
          <a:ln w="0">
            <a:solidFill>
              <a:srgbClr val="000000"/>
            </a:solidFill>
            <a:round/>
            <a:headEnd/>
            <a:tailEnd/>
          </a:ln>
        </p:spPr>
        <p:txBody>
          <a:bodyPr/>
          <a:lstStyle/>
          <a:p>
            <a:endParaRPr lang="en-US" dirty="0"/>
          </a:p>
        </p:txBody>
      </p:sp>
      <p:sp>
        <p:nvSpPr>
          <p:cNvPr id="75830" name="Line 54"/>
          <p:cNvSpPr>
            <a:spLocks noChangeShapeType="1"/>
          </p:cNvSpPr>
          <p:nvPr/>
        </p:nvSpPr>
        <p:spPr bwMode="auto">
          <a:xfrm flipV="1">
            <a:off x="3225800" y="5697538"/>
            <a:ext cx="1588" cy="34925"/>
          </a:xfrm>
          <a:prstGeom prst="line">
            <a:avLst/>
          </a:prstGeom>
          <a:noFill/>
          <a:ln w="0">
            <a:solidFill>
              <a:srgbClr val="000000"/>
            </a:solidFill>
            <a:round/>
            <a:headEnd/>
            <a:tailEnd/>
          </a:ln>
        </p:spPr>
        <p:txBody>
          <a:bodyPr/>
          <a:lstStyle/>
          <a:p>
            <a:endParaRPr lang="en-US" dirty="0"/>
          </a:p>
        </p:txBody>
      </p:sp>
      <p:sp>
        <p:nvSpPr>
          <p:cNvPr id="75831" name="Line 55"/>
          <p:cNvSpPr>
            <a:spLocks noChangeShapeType="1"/>
          </p:cNvSpPr>
          <p:nvPr/>
        </p:nvSpPr>
        <p:spPr bwMode="auto">
          <a:xfrm flipV="1">
            <a:off x="3519488" y="5697538"/>
            <a:ext cx="1587" cy="34925"/>
          </a:xfrm>
          <a:prstGeom prst="line">
            <a:avLst/>
          </a:prstGeom>
          <a:noFill/>
          <a:ln w="0">
            <a:solidFill>
              <a:srgbClr val="000000"/>
            </a:solidFill>
            <a:round/>
            <a:headEnd/>
            <a:tailEnd/>
          </a:ln>
        </p:spPr>
        <p:txBody>
          <a:bodyPr/>
          <a:lstStyle/>
          <a:p>
            <a:endParaRPr lang="en-US" dirty="0"/>
          </a:p>
        </p:txBody>
      </p:sp>
      <p:sp>
        <p:nvSpPr>
          <p:cNvPr id="75832" name="Line 56"/>
          <p:cNvSpPr>
            <a:spLocks noChangeShapeType="1"/>
          </p:cNvSpPr>
          <p:nvPr/>
        </p:nvSpPr>
        <p:spPr bwMode="auto">
          <a:xfrm flipV="1">
            <a:off x="3813175" y="5697538"/>
            <a:ext cx="1588" cy="34925"/>
          </a:xfrm>
          <a:prstGeom prst="line">
            <a:avLst/>
          </a:prstGeom>
          <a:noFill/>
          <a:ln w="0">
            <a:solidFill>
              <a:srgbClr val="000000"/>
            </a:solidFill>
            <a:round/>
            <a:headEnd/>
            <a:tailEnd/>
          </a:ln>
        </p:spPr>
        <p:txBody>
          <a:bodyPr/>
          <a:lstStyle/>
          <a:p>
            <a:endParaRPr lang="en-US" dirty="0"/>
          </a:p>
        </p:txBody>
      </p:sp>
      <p:sp>
        <p:nvSpPr>
          <p:cNvPr id="75833" name="Line 57"/>
          <p:cNvSpPr>
            <a:spLocks noChangeShapeType="1"/>
          </p:cNvSpPr>
          <p:nvPr/>
        </p:nvSpPr>
        <p:spPr bwMode="auto">
          <a:xfrm flipV="1">
            <a:off x="4108450" y="5697538"/>
            <a:ext cx="1588" cy="34925"/>
          </a:xfrm>
          <a:prstGeom prst="line">
            <a:avLst/>
          </a:prstGeom>
          <a:noFill/>
          <a:ln w="0">
            <a:solidFill>
              <a:srgbClr val="000000"/>
            </a:solidFill>
            <a:round/>
            <a:headEnd/>
            <a:tailEnd/>
          </a:ln>
        </p:spPr>
        <p:txBody>
          <a:bodyPr/>
          <a:lstStyle/>
          <a:p>
            <a:endParaRPr lang="en-US" dirty="0"/>
          </a:p>
        </p:txBody>
      </p:sp>
      <p:sp>
        <p:nvSpPr>
          <p:cNvPr id="75834" name="Line 58"/>
          <p:cNvSpPr>
            <a:spLocks noChangeShapeType="1"/>
          </p:cNvSpPr>
          <p:nvPr/>
        </p:nvSpPr>
        <p:spPr bwMode="auto">
          <a:xfrm flipV="1">
            <a:off x="4402138" y="5697538"/>
            <a:ext cx="1587" cy="34925"/>
          </a:xfrm>
          <a:prstGeom prst="line">
            <a:avLst/>
          </a:prstGeom>
          <a:noFill/>
          <a:ln w="0">
            <a:solidFill>
              <a:srgbClr val="000000"/>
            </a:solidFill>
            <a:round/>
            <a:headEnd/>
            <a:tailEnd/>
          </a:ln>
        </p:spPr>
        <p:txBody>
          <a:bodyPr/>
          <a:lstStyle/>
          <a:p>
            <a:endParaRPr lang="en-US" dirty="0"/>
          </a:p>
        </p:txBody>
      </p:sp>
      <p:sp>
        <p:nvSpPr>
          <p:cNvPr id="75835" name="Line 59"/>
          <p:cNvSpPr>
            <a:spLocks noChangeShapeType="1"/>
          </p:cNvSpPr>
          <p:nvPr/>
        </p:nvSpPr>
        <p:spPr bwMode="auto">
          <a:xfrm flipV="1">
            <a:off x="4695825" y="5697538"/>
            <a:ext cx="1588" cy="34925"/>
          </a:xfrm>
          <a:prstGeom prst="line">
            <a:avLst/>
          </a:prstGeom>
          <a:noFill/>
          <a:ln w="0">
            <a:solidFill>
              <a:srgbClr val="000000"/>
            </a:solidFill>
            <a:round/>
            <a:headEnd/>
            <a:tailEnd/>
          </a:ln>
        </p:spPr>
        <p:txBody>
          <a:bodyPr/>
          <a:lstStyle/>
          <a:p>
            <a:endParaRPr lang="en-US" dirty="0"/>
          </a:p>
        </p:txBody>
      </p:sp>
      <p:sp>
        <p:nvSpPr>
          <p:cNvPr id="75836" name="Line 60"/>
          <p:cNvSpPr>
            <a:spLocks noChangeShapeType="1"/>
          </p:cNvSpPr>
          <p:nvPr/>
        </p:nvSpPr>
        <p:spPr bwMode="auto">
          <a:xfrm flipV="1">
            <a:off x="4991100" y="5697538"/>
            <a:ext cx="1588" cy="34925"/>
          </a:xfrm>
          <a:prstGeom prst="line">
            <a:avLst/>
          </a:prstGeom>
          <a:noFill/>
          <a:ln w="0">
            <a:solidFill>
              <a:srgbClr val="000000"/>
            </a:solidFill>
            <a:round/>
            <a:headEnd/>
            <a:tailEnd/>
          </a:ln>
        </p:spPr>
        <p:txBody>
          <a:bodyPr/>
          <a:lstStyle/>
          <a:p>
            <a:endParaRPr lang="en-US" dirty="0"/>
          </a:p>
        </p:txBody>
      </p:sp>
      <p:sp>
        <p:nvSpPr>
          <p:cNvPr id="75837" name="Line 61"/>
          <p:cNvSpPr>
            <a:spLocks noChangeShapeType="1"/>
          </p:cNvSpPr>
          <p:nvPr/>
        </p:nvSpPr>
        <p:spPr bwMode="auto">
          <a:xfrm flipV="1">
            <a:off x="5284788" y="5697538"/>
            <a:ext cx="1587" cy="34925"/>
          </a:xfrm>
          <a:prstGeom prst="line">
            <a:avLst/>
          </a:prstGeom>
          <a:noFill/>
          <a:ln w="0">
            <a:solidFill>
              <a:srgbClr val="000000"/>
            </a:solidFill>
            <a:round/>
            <a:headEnd/>
            <a:tailEnd/>
          </a:ln>
        </p:spPr>
        <p:txBody>
          <a:bodyPr/>
          <a:lstStyle/>
          <a:p>
            <a:endParaRPr lang="en-US" dirty="0"/>
          </a:p>
        </p:txBody>
      </p:sp>
      <p:sp>
        <p:nvSpPr>
          <p:cNvPr id="75838" name="Line 62"/>
          <p:cNvSpPr>
            <a:spLocks noChangeShapeType="1"/>
          </p:cNvSpPr>
          <p:nvPr/>
        </p:nvSpPr>
        <p:spPr bwMode="auto">
          <a:xfrm flipV="1">
            <a:off x="5578475" y="5697538"/>
            <a:ext cx="1588" cy="34925"/>
          </a:xfrm>
          <a:prstGeom prst="line">
            <a:avLst/>
          </a:prstGeom>
          <a:noFill/>
          <a:ln w="0">
            <a:solidFill>
              <a:srgbClr val="000000"/>
            </a:solidFill>
            <a:round/>
            <a:headEnd/>
            <a:tailEnd/>
          </a:ln>
        </p:spPr>
        <p:txBody>
          <a:bodyPr/>
          <a:lstStyle/>
          <a:p>
            <a:endParaRPr lang="en-US" dirty="0"/>
          </a:p>
        </p:txBody>
      </p:sp>
      <p:sp>
        <p:nvSpPr>
          <p:cNvPr id="75839" name="Line 63"/>
          <p:cNvSpPr>
            <a:spLocks noChangeShapeType="1"/>
          </p:cNvSpPr>
          <p:nvPr/>
        </p:nvSpPr>
        <p:spPr bwMode="auto">
          <a:xfrm flipV="1">
            <a:off x="5872163" y="5697538"/>
            <a:ext cx="1587" cy="34925"/>
          </a:xfrm>
          <a:prstGeom prst="line">
            <a:avLst/>
          </a:prstGeom>
          <a:noFill/>
          <a:ln w="0">
            <a:solidFill>
              <a:srgbClr val="000000"/>
            </a:solidFill>
            <a:round/>
            <a:headEnd/>
            <a:tailEnd/>
          </a:ln>
        </p:spPr>
        <p:txBody>
          <a:bodyPr/>
          <a:lstStyle/>
          <a:p>
            <a:endParaRPr lang="en-US" dirty="0"/>
          </a:p>
        </p:txBody>
      </p:sp>
      <p:sp>
        <p:nvSpPr>
          <p:cNvPr id="75840" name="Line 64"/>
          <p:cNvSpPr>
            <a:spLocks noChangeShapeType="1"/>
          </p:cNvSpPr>
          <p:nvPr/>
        </p:nvSpPr>
        <p:spPr bwMode="auto">
          <a:xfrm flipV="1">
            <a:off x="6167438" y="5697538"/>
            <a:ext cx="1587" cy="34925"/>
          </a:xfrm>
          <a:prstGeom prst="line">
            <a:avLst/>
          </a:prstGeom>
          <a:noFill/>
          <a:ln w="0">
            <a:solidFill>
              <a:srgbClr val="000000"/>
            </a:solidFill>
            <a:round/>
            <a:headEnd/>
            <a:tailEnd/>
          </a:ln>
        </p:spPr>
        <p:txBody>
          <a:bodyPr/>
          <a:lstStyle/>
          <a:p>
            <a:endParaRPr lang="en-US" dirty="0"/>
          </a:p>
        </p:txBody>
      </p:sp>
      <p:sp>
        <p:nvSpPr>
          <p:cNvPr id="75841" name="Line 65"/>
          <p:cNvSpPr>
            <a:spLocks noChangeShapeType="1"/>
          </p:cNvSpPr>
          <p:nvPr/>
        </p:nvSpPr>
        <p:spPr bwMode="auto">
          <a:xfrm flipV="1">
            <a:off x="6461125" y="5697538"/>
            <a:ext cx="1588" cy="34925"/>
          </a:xfrm>
          <a:prstGeom prst="line">
            <a:avLst/>
          </a:prstGeom>
          <a:noFill/>
          <a:ln w="0">
            <a:solidFill>
              <a:srgbClr val="000000"/>
            </a:solidFill>
            <a:round/>
            <a:headEnd/>
            <a:tailEnd/>
          </a:ln>
        </p:spPr>
        <p:txBody>
          <a:bodyPr/>
          <a:lstStyle/>
          <a:p>
            <a:endParaRPr lang="en-US" dirty="0"/>
          </a:p>
        </p:txBody>
      </p:sp>
      <p:sp>
        <p:nvSpPr>
          <p:cNvPr id="75842" name="Line 66"/>
          <p:cNvSpPr>
            <a:spLocks noChangeShapeType="1"/>
          </p:cNvSpPr>
          <p:nvPr/>
        </p:nvSpPr>
        <p:spPr bwMode="auto">
          <a:xfrm flipV="1">
            <a:off x="6743700" y="5697538"/>
            <a:ext cx="1588" cy="34925"/>
          </a:xfrm>
          <a:prstGeom prst="line">
            <a:avLst/>
          </a:prstGeom>
          <a:noFill/>
          <a:ln w="0">
            <a:solidFill>
              <a:srgbClr val="000000"/>
            </a:solidFill>
            <a:round/>
            <a:headEnd/>
            <a:tailEnd/>
          </a:ln>
        </p:spPr>
        <p:txBody>
          <a:bodyPr/>
          <a:lstStyle/>
          <a:p>
            <a:endParaRPr lang="en-US" dirty="0"/>
          </a:p>
        </p:txBody>
      </p:sp>
      <p:sp>
        <p:nvSpPr>
          <p:cNvPr id="75843" name="Line 67"/>
          <p:cNvSpPr>
            <a:spLocks noChangeShapeType="1"/>
          </p:cNvSpPr>
          <p:nvPr/>
        </p:nvSpPr>
        <p:spPr bwMode="auto">
          <a:xfrm flipV="1">
            <a:off x="7037388" y="5697538"/>
            <a:ext cx="1587" cy="34925"/>
          </a:xfrm>
          <a:prstGeom prst="line">
            <a:avLst/>
          </a:prstGeom>
          <a:noFill/>
          <a:ln w="0">
            <a:solidFill>
              <a:srgbClr val="000000"/>
            </a:solidFill>
            <a:round/>
            <a:headEnd/>
            <a:tailEnd/>
          </a:ln>
        </p:spPr>
        <p:txBody>
          <a:bodyPr/>
          <a:lstStyle/>
          <a:p>
            <a:endParaRPr lang="en-US" dirty="0"/>
          </a:p>
        </p:txBody>
      </p:sp>
      <p:sp>
        <p:nvSpPr>
          <p:cNvPr id="75844" name="Line 68"/>
          <p:cNvSpPr>
            <a:spLocks noChangeShapeType="1"/>
          </p:cNvSpPr>
          <p:nvPr/>
        </p:nvSpPr>
        <p:spPr bwMode="auto">
          <a:xfrm flipV="1">
            <a:off x="7331075" y="5697538"/>
            <a:ext cx="1588" cy="34925"/>
          </a:xfrm>
          <a:prstGeom prst="line">
            <a:avLst/>
          </a:prstGeom>
          <a:noFill/>
          <a:ln w="0">
            <a:solidFill>
              <a:srgbClr val="000000"/>
            </a:solidFill>
            <a:round/>
            <a:headEnd/>
            <a:tailEnd/>
          </a:ln>
        </p:spPr>
        <p:txBody>
          <a:bodyPr/>
          <a:lstStyle/>
          <a:p>
            <a:endParaRPr lang="en-US" dirty="0"/>
          </a:p>
        </p:txBody>
      </p:sp>
      <p:sp>
        <p:nvSpPr>
          <p:cNvPr id="75845" name="Line 69"/>
          <p:cNvSpPr>
            <a:spLocks noChangeShapeType="1"/>
          </p:cNvSpPr>
          <p:nvPr/>
        </p:nvSpPr>
        <p:spPr bwMode="auto">
          <a:xfrm flipV="1">
            <a:off x="7624763" y="5697538"/>
            <a:ext cx="1587" cy="34925"/>
          </a:xfrm>
          <a:prstGeom prst="line">
            <a:avLst/>
          </a:prstGeom>
          <a:noFill/>
          <a:ln w="0">
            <a:solidFill>
              <a:srgbClr val="000000"/>
            </a:solidFill>
            <a:round/>
            <a:headEnd/>
            <a:tailEnd/>
          </a:ln>
        </p:spPr>
        <p:txBody>
          <a:bodyPr/>
          <a:lstStyle/>
          <a:p>
            <a:endParaRPr lang="en-US" dirty="0"/>
          </a:p>
        </p:txBody>
      </p:sp>
      <p:sp>
        <p:nvSpPr>
          <p:cNvPr id="75846" name="Line 70"/>
          <p:cNvSpPr>
            <a:spLocks noChangeShapeType="1"/>
          </p:cNvSpPr>
          <p:nvPr/>
        </p:nvSpPr>
        <p:spPr bwMode="auto">
          <a:xfrm flipV="1">
            <a:off x="7920038" y="5697538"/>
            <a:ext cx="1587" cy="34925"/>
          </a:xfrm>
          <a:prstGeom prst="line">
            <a:avLst/>
          </a:prstGeom>
          <a:noFill/>
          <a:ln w="0">
            <a:solidFill>
              <a:srgbClr val="000000"/>
            </a:solidFill>
            <a:round/>
            <a:headEnd/>
            <a:tailEnd/>
          </a:ln>
        </p:spPr>
        <p:txBody>
          <a:bodyPr/>
          <a:lstStyle/>
          <a:p>
            <a:endParaRPr lang="en-US" dirty="0"/>
          </a:p>
        </p:txBody>
      </p:sp>
      <p:sp>
        <p:nvSpPr>
          <p:cNvPr id="75847" name="Line 71"/>
          <p:cNvSpPr>
            <a:spLocks noChangeShapeType="1"/>
          </p:cNvSpPr>
          <p:nvPr/>
        </p:nvSpPr>
        <p:spPr bwMode="auto">
          <a:xfrm flipV="1">
            <a:off x="8213725" y="5697538"/>
            <a:ext cx="1588" cy="34925"/>
          </a:xfrm>
          <a:prstGeom prst="line">
            <a:avLst/>
          </a:prstGeom>
          <a:noFill/>
          <a:ln w="0">
            <a:solidFill>
              <a:srgbClr val="000000"/>
            </a:solidFill>
            <a:round/>
            <a:headEnd/>
            <a:tailEnd/>
          </a:ln>
        </p:spPr>
        <p:txBody>
          <a:bodyPr/>
          <a:lstStyle/>
          <a:p>
            <a:endParaRPr lang="en-US" dirty="0"/>
          </a:p>
        </p:txBody>
      </p:sp>
      <p:sp>
        <p:nvSpPr>
          <p:cNvPr id="75848" name="Line 72"/>
          <p:cNvSpPr>
            <a:spLocks noChangeShapeType="1"/>
          </p:cNvSpPr>
          <p:nvPr/>
        </p:nvSpPr>
        <p:spPr bwMode="auto">
          <a:xfrm flipV="1">
            <a:off x="8507413" y="5697538"/>
            <a:ext cx="1587" cy="34925"/>
          </a:xfrm>
          <a:prstGeom prst="line">
            <a:avLst/>
          </a:prstGeom>
          <a:noFill/>
          <a:ln w="0">
            <a:solidFill>
              <a:srgbClr val="000000"/>
            </a:solidFill>
            <a:round/>
            <a:headEnd/>
            <a:tailEnd/>
          </a:ln>
        </p:spPr>
        <p:txBody>
          <a:bodyPr/>
          <a:lstStyle/>
          <a:p>
            <a:endParaRPr lang="en-US" dirty="0"/>
          </a:p>
        </p:txBody>
      </p:sp>
      <p:sp>
        <p:nvSpPr>
          <p:cNvPr id="75849" name="Rectangle 73"/>
          <p:cNvSpPr>
            <a:spLocks noChangeArrowheads="1"/>
          </p:cNvSpPr>
          <p:nvPr/>
        </p:nvSpPr>
        <p:spPr bwMode="auto">
          <a:xfrm>
            <a:off x="2686050" y="2346325"/>
            <a:ext cx="3359150" cy="152400"/>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Moody's Speculative Grade Trailing 12-Month Default Rates</a:t>
            </a:r>
            <a:endParaRPr lang="en-GB" sz="1800" dirty="0"/>
          </a:p>
        </p:txBody>
      </p:sp>
      <p:sp>
        <p:nvSpPr>
          <p:cNvPr id="75850" name="Rectangle 74"/>
          <p:cNvSpPr>
            <a:spLocks noChangeArrowheads="1"/>
          </p:cNvSpPr>
          <p:nvPr/>
        </p:nvSpPr>
        <p:spPr bwMode="auto">
          <a:xfrm>
            <a:off x="2405063" y="2519363"/>
            <a:ext cx="417830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 Actual Jan. 2000 to Aug. 2002 / Forecasted Sept. 2002 to Feb. 2003</a:t>
            </a:r>
            <a:endParaRPr lang="en-GB" sz="1800" dirty="0"/>
          </a:p>
        </p:txBody>
      </p:sp>
      <p:sp>
        <p:nvSpPr>
          <p:cNvPr id="75851" name="Rectangle 75"/>
          <p:cNvSpPr>
            <a:spLocks noChangeArrowheads="1"/>
          </p:cNvSpPr>
          <p:nvPr/>
        </p:nvSpPr>
        <p:spPr bwMode="auto">
          <a:xfrm>
            <a:off x="933450" y="4057650"/>
            <a:ext cx="365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6.2%</a:t>
            </a:r>
            <a:endParaRPr lang="en-GB" sz="1800" dirty="0"/>
          </a:p>
        </p:txBody>
      </p:sp>
      <p:sp>
        <p:nvSpPr>
          <p:cNvPr id="75852" name="Rectangle 76"/>
          <p:cNvSpPr>
            <a:spLocks noChangeArrowheads="1"/>
          </p:cNvSpPr>
          <p:nvPr/>
        </p:nvSpPr>
        <p:spPr bwMode="auto">
          <a:xfrm>
            <a:off x="1227138" y="3941763"/>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6.7%</a:t>
            </a:r>
            <a:endParaRPr lang="en-GB" sz="1800" dirty="0"/>
          </a:p>
        </p:txBody>
      </p:sp>
      <p:sp>
        <p:nvSpPr>
          <p:cNvPr id="75853" name="Rectangle 77"/>
          <p:cNvSpPr>
            <a:spLocks noChangeArrowheads="1"/>
          </p:cNvSpPr>
          <p:nvPr/>
        </p:nvSpPr>
        <p:spPr bwMode="auto">
          <a:xfrm>
            <a:off x="1533525" y="3849688"/>
            <a:ext cx="365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7.1%</a:t>
            </a:r>
            <a:endParaRPr lang="en-GB" sz="1800" dirty="0"/>
          </a:p>
        </p:txBody>
      </p:sp>
      <p:sp>
        <p:nvSpPr>
          <p:cNvPr id="75854" name="Rectangle 78"/>
          <p:cNvSpPr>
            <a:spLocks noChangeArrowheads="1"/>
          </p:cNvSpPr>
          <p:nvPr/>
        </p:nvSpPr>
        <p:spPr bwMode="auto">
          <a:xfrm>
            <a:off x="1828800" y="3709988"/>
            <a:ext cx="365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7.7%</a:t>
            </a:r>
            <a:endParaRPr lang="en-GB" sz="1800" dirty="0"/>
          </a:p>
        </p:txBody>
      </p:sp>
      <p:sp>
        <p:nvSpPr>
          <p:cNvPr id="75855" name="Rectangle 79"/>
          <p:cNvSpPr>
            <a:spLocks noChangeArrowheads="1"/>
          </p:cNvSpPr>
          <p:nvPr/>
        </p:nvSpPr>
        <p:spPr bwMode="auto">
          <a:xfrm>
            <a:off x="2122488" y="3709988"/>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7.7%</a:t>
            </a:r>
            <a:endParaRPr lang="en-GB" sz="1800" dirty="0"/>
          </a:p>
        </p:txBody>
      </p:sp>
      <p:sp>
        <p:nvSpPr>
          <p:cNvPr id="75856" name="Rectangle 80"/>
          <p:cNvSpPr>
            <a:spLocks noChangeArrowheads="1"/>
          </p:cNvSpPr>
          <p:nvPr/>
        </p:nvSpPr>
        <p:spPr bwMode="auto">
          <a:xfrm>
            <a:off x="2405063" y="3663950"/>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7.9%</a:t>
            </a:r>
            <a:endParaRPr lang="en-GB" sz="1800" dirty="0"/>
          </a:p>
        </p:txBody>
      </p:sp>
      <p:sp>
        <p:nvSpPr>
          <p:cNvPr id="75857" name="Rectangle 81"/>
          <p:cNvSpPr>
            <a:spLocks noChangeArrowheads="1"/>
          </p:cNvSpPr>
          <p:nvPr/>
        </p:nvSpPr>
        <p:spPr bwMode="auto">
          <a:xfrm>
            <a:off x="2686050" y="3513138"/>
            <a:ext cx="365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8.5%</a:t>
            </a:r>
            <a:endParaRPr lang="en-GB" sz="1800" dirty="0"/>
          </a:p>
        </p:txBody>
      </p:sp>
      <p:sp>
        <p:nvSpPr>
          <p:cNvPr id="75858" name="Rectangle 82"/>
          <p:cNvSpPr>
            <a:spLocks noChangeArrowheads="1"/>
          </p:cNvSpPr>
          <p:nvPr/>
        </p:nvSpPr>
        <p:spPr bwMode="auto">
          <a:xfrm>
            <a:off x="2979738" y="3444875"/>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8.8%</a:t>
            </a:r>
            <a:endParaRPr lang="en-GB" sz="1800" dirty="0"/>
          </a:p>
        </p:txBody>
      </p:sp>
      <p:sp>
        <p:nvSpPr>
          <p:cNvPr id="75859" name="Rectangle 83"/>
          <p:cNvSpPr>
            <a:spLocks noChangeArrowheads="1"/>
          </p:cNvSpPr>
          <p:nvPr/>
        </p:nvSpPr>
        <p:spPr bwMode="auto">
          <a:xfrm>
            <a:off x="3275013" y="3398838"/>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9.0%</a:t>
            </a:r>
            <a:endParaRPr lang="en-GB" sz="1800" dirty="0"/>
          </a:p>
        </p:txBody>
      </p:sp>
      <p:sp>
        <p:nvSpPr>
          <p:cNvPr id="75860" name="Rectangle 84"/>
          <p:cNvSpPr>
            <a:spLocks noChangeArrowheads="1"/>
          </p:cNvSpPr>
          <p:nvPr/>
        </p:nvSpPr>
        <p:spPr bwMode="auto">
          <a:xfrm>
            <a:off x="3568700" y="3259138"/>
            <a:ext cx="365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9.6%</a:t>
            </a:r>
            <a:endParaRPr lang="en-GB" sz="1800" dirty="0"/>
          </a:p>
        </p:txBody>
      </p:sp>
      <p:sp>
        <p:nvSpPr>
          <p:cNvPr id="75861" name="Rectangle 85"/>
          <p:cNvSpPr>
            <a:spLocks noChangeArrowheads="1"/>
          </p:cNvSpPr>
          <p:nvPr/>
        </p:nvSpPr>
        <p:spPr bwMode="auto">
          <a:xfrm>
            <a:off x="3862388" y="3213100"/>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9.8%</a:t>
            </a:r>
            <a:endParaRPr lang="en-GB" sz="1800" dirty="0"/>
          </a:p>
        </p:txBody>
      </p:sp>
      <p:sp>
        <p:nvSpPr>
          <p:cNvPr id="75862" name="Rectangle 86"/>
          <p:cNvSpPr>
            <a:spLocks noChangeArrowheads="1"/>
          </p:cNvSpPr>
          <p:nvPr/>
        </p:nvSpPr>
        <p:spPr bwMode="auto">
          <a:xfrm>
            <a:off x="4144963"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10.5%</a:t>
            </a:r>
            <a:endParaRPr lang="en-GB" sz="1800" dirty="0"/>
          </a:p>
        </p:txBody>
      </p:sp>
      <p:sp>
        <p:nvSpPr>
          <p:cNvPr id="75863" name="Rectangle 87"/>
          <p:cNvSpPr>
            <a:spLocks noChangeArrowheads="1"/>
          </p:cNvSpPr>
          <p:nvPr/>
        </p:nvSpPr>
        <p:spPr bwMode="auto">
          <a:xfrm>
            <a:off x="4438650" y="3005138"/>
            <a:ext cx="492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10.7%</a:t>
            </a:r>
            <a:endParaRPr lang="en-GB" sz="1800" dirty="0"/>
          </a:p>
        </p:txBody>
      </p:sp>
      <p:sp>
        <p:nvSpPr>
          <p:cNvPr id="75864" name="Rectangle 88"/>
          <p:cNvSpPr>
            <a:spLocks noChangeArrowheads="1"/>
          </p:cNvSpPr>
          <p:nvPr/>
        </p:nvSpPr>
        <p:spPr bwMode="auto">
          <a:xfrm>
            <a:off x="4732338"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10.5%</a:t>
            </a:r>
            <a:endParaRPr lang="en-GB" sz="1800" dirty="0"/>
          </a:p>
        </p:txBody>
      </p:sp>
      <p:sp>
        <p:nvSpPr>
          <p:cNvPr id="75865" name="Rectangle 89"/>
          <p:cNvSpPr>
            <a:spLocks noChangeArrowheads="1"/>
          </p:cNvSpPr>
          <p:nvPr/>
        </p:nvSpPr>
        <p:spPr bwMode="auto">
          <a:xfrm>
            <a:off x="5014913" y="3097213"/>
            <a:ext cx="492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10.3%</a:t>
            </a:r>
            <a:endParaRPr lang="en-GB" sz="1800" dirty="0"/>
          </a:p>
        </p:txBody>
      </p:sp>
      <p:sp>
        <p:nvSpPr>
          <p:cNvPr id="75866" name="Rectangle 90"/>
          <p:cNvSpPr>
            <a:spLocks noChangeArrowheads="1"/>
          </p:cNvSpPr>
          <p:nvPr/>
        </p:nvSpPr>
        <p:spPr bwMode="auto">
          <a:xfrm>
            <a:off x="5308600" y="3097213"/>
            <a:ext cx="492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10.3%</a:t>
            </a:r>
            <a:endParaRPr lang="en-GB" sz="1800" dirty="0"/>
          </a:p>
        </p:txBody>
      </p:sp>
      <p:sp>
        <p:nvSpPr>
          <p:cNvPr id="75867" name="Rectangle 91"/>
          <p:cNvSpPr>
            <a:spLocks noChangeArrowheads="1"/>
          </p:cNvSpPr>
          <p:nvPr/>
        </p:nvSpPr>
        <p:spPr bwMode="auto">
          <a:xfrm>
            <a:off x="5614988"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10.5%</a:t>
            </a:r>
            <a:endParaRPr lang="en-GB" sz="1800" dirty="0"/>
          </a:p>
        </p:txBody>
      </p:sp>
      <p:sp>
        <p:nvSpPr>
          <p:cNvPr id="75868" name="Rectangle 92"/>
          <p:cNvSpPr>
            <a:spLocks noChangeArrowheads="1"/>
          </p:cNvSpPr>
          <p:nvPr/>
        </p:nvSpPr>
        <p:spPr bwMode="auto">
          <a:xfrm>
            <a:off x="5897563" y="3097213"/>
            <a:ext cx="492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10.3%</a:t>
            </a:r>
            <a:endParaRPr lang="en-GB" sz="1800" dirty="0"/>
          </a:p>
        </p:txBody>
      </p:sp>
      <p:sp>
        <p:nvSpPr>
          <p:cNvPr id="75869" name="Rectangle 93"/>
          <p:cNvSpPr>
            <a:spLocks noChangeArrowheads="1"/>
          </p:cNvSpPr>
          <p:nvPr/>
        </p:nvSpPr>
        <p:spPr bwMode="auto">
          <a:xfrm>
            <a:off x="6203950" y="3143250"/>
            <a:ext cx="492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10.1%</a:t>
            </a:r>
            <a:endParaRPr lang="en-GB" sz="1800" dirty="0"/>
          </a:p>
        </p:txBody>
      </p:sp>
      <p:sp>
        <p:nvSpPr>
          <p:cNvPr id="75870" name="Rectangle 94"/>
          <p:cNvSpPr>
            <a:spLocks noChangeArrowheads="1"/>
          </p:cNvSpPr>
          <p:nvPr/>
        </p:nvSpPr>
        <p:spPr bwMode="auto">
          <a:xfrm>
            <a:off x="6473825"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10.0%</a:t>
            </a:r>
            <a:endParaRPr lang="en-GB" sz="1800" dirty="0"/>
          </a:p>
        </p:txBody>
      </p:sp>
      <p:sp>
        <p:nvSpPr>
          <p:cNvPr id="75871" name="Rectangle 95"/>
          <p:cNvSpPr>
            <a:spLocks noChangeArrowheads="1"/>
          </p:cNvSpPr>
          <p:nvPr/>
        </p:nvSpPr>
        <p:spPr bwMode="auto">
          <a:xfrm>
            <a:off x="6767513" y="3167063"/>
            <a:ext cx="492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10.0%</a:t>
            </a:r>
            <a:endParaRPr lang="en-GB" sz="1800" dirty="0"/>
          </a:p>
        </p:txBody>
      </p:sp>
      <p:sp>
        <p:nvSpPr>
          <p:cNvPr id="75872" name="Rectangle 96"/>
          <p:cNvSpPr>
            <a:spLocks noChangeArrowheads="1"/>
          </p:cNvSpPr>
          <p:nvPr/>
        </p:nvSpPr>
        <p:spPr bwMode="auto">
          <a:xfrm>
            <a:off x="7061200"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10.0%</a:t>
            </a:r>
            <a:endParaRPr lang="en-GB" sz="1800" dirty="0"/>
          </a:p>
        </p:txBody>
      </p:sp>
      <p:sp>
        <p:nvSpPr>
          <p:cNvPr id="75873" name="Rectangle 97"/>
          <p:cNvSpPr>
            <a:spLocks noChangeArrowheads="1"/>
          </p:cNvSpPr>
          <p:nvPr/>
        </p:nvSpPr>
        <p:spPr bwMode="auto">
          <a:xfrm>
            <a:off x="7356475"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10.0%</a:t>
            </a:r>
            <a:endParaRPr lang="en-GB" sz="1800" dirty="0"/>
          </a:p>
        </p:txBody>
      </p:sp>
      <p:sp>
        <p:nvSpPr>
          <p:cNvPr id="75874" name="Rectangle 98"/>
          <p:cNvSpPr>
            <a:spLocks noChangeArrowheads="1"/>
          </p:cNvSpPr>
          <p:nvPr/>
        </p:nvSpPr>
        <p:spPr bwMode="auto">
          <a:xfrm>
            <a:off x="7993063" y="3236913"/>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9.3%</a:t>
            </a:r>
            <a:endParaRPr lang="en-GB" sz="1800" dirty="0"/>
          </a:p>
        </p:txBody>
      </p:sp>
      <p:sp>
        <p:nvSpPr>
          <p:cNvPr id="75875" name="Rectangle 99"/>
          <p:cNvSpPr>
            <a:spLocks noChangeArrowheads="1"/>
          </p:cNvSpPr>
          <p:nvPr/>
        </p:nvSpPr>
        <p:spPr bwMode="auto">
          <a:xfrm>
            <a:off x="8262938" y="3421063"/>
            <a:ext cx="36512"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8.8%</a:t>
            </a:r>
            <a:endParaRPr lang="en-GB" sz="1800" dirty="0"/>
          </a:p>
        </p:txBody>
      </p:sp>
      <p:sp>
        <p:nvSpPr>
          <p:cNvPr id="75876" name="Rectangle 100"/>
          <p:cNvSpPr>
            <a:spLocks noChangeArrowheads="1"/>
          </p:cNvSpPr>
          <p:nvPr/>
        </p:nvSpPr>
        <p:spPr bwMode="auto">
          <a:xfrm>
            <a:off x="7686675" y="3178175"/>
            <a:ext cx="36513" cy="34925"/>
          </a:xfrm>
          <a:prstGeom prst="rect">
            <a:avLst/>
          </a:prstGeom>
          <a:noFill/>
          <a:ln w="9525">
            <a:noFill/>
            <a:miter lim="800000"/>
            <a:headEnd/>
            <a:tailEnd/>
          </a:ln>
        </p:spPr>
        <p:txBody>
          <a:bodyPr wrap="none" lIns="0" tIns="0" rIns="0" bIns="0">
            <a:spAutoFit/>
          </a:bodyPr>
          <a:lstStyle/>
          <a:p>
            <a:pPr algn="l" eaLnBrk="1" hangingPunct="1"/>
            <a:r>
              <a:rPr lang="en-GB" sz="700" dirty="0">
                <a:solidFill>
                  <a:srgbClr val="000000"/>
                </a:solidFill>
                <a:latin typeface="Small Fonts" charset="0"/>
              </a:rPr>
              <a:t>9.8%</a:t>
            </a:r>
            <a:endParaRPr lang="en-GB" sz="1800" dirty="0"/>
          </a:p>
        </p:txBody>
      </p:sp>
      <p:sp>
        <p:nvSpPr>
          <p:cNvPr id="75877" name="Rectangle 101"/>
          <p:cNvSpPr>
            <a:spLocks noChangeArrowheads="1"/>
          </p:cNvSpPr>
          <p:nvPr/>
        </p:nvSpPr>
        <p:spPr bwMode="auto">
          <a:xfrm>
            <a:off x="481013" y="5616575"/>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0.0%</a:t>
            </a:r>
            <a:endParaRPr lang="en-GB" sz="1800" dirty="0"/>
          </a:p>
        </p:txBody>
      </p:sp>
      <p:sp>
        <p:nvSpPr>
          <p:cNvPr id="75878" name="Rectangle 102"/>
          <p:cNvSpPr>
            <a:spLocks noChangeArrowheads="1"/>
          </p:cNvSpPr>
          <p:nvPr/>
        </p:nvSpPr>
        <p:spPr bwMode="auto">
          <a:xfrm>
            <a:off x="481013" y="5386388"/>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1.0%</a:t>
            </a:r>
            <a:endParaRPr lang="en-GB" sz="1800" dirty="0"/>
          </a:p>
        </p:txBody>
      </p:sp>
      <p:sp>
        <p:nvSpPr>
          <p:cNvPr id="75879" name="Rectangle 103"/>
          <p:cNvSpPr>
            <a:spLocks noChangeArrowheads="1"/>
          </p:cNvSpPr>
          <p:nvPr/>
        </p:nvSpPr>
        <p:spPr bwMode="auto">
          <a:xfrm>
            <a:off x="481013" y="5143500"/>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2.0%</a:t>
            </a:r>
            <a:endParaRPr lang="en-GB" sz="1800" dirty="0"/>
          </a:p>
        </p:txBody>
      </p:sp>
      <p:sp>
        <p:nvSpPr>
          <p:cNvPr id="75880" name="Rectangle 104"/>
          <p:cNvSpPr>
            <a:spLocks noChangeArrowheads="1"/>
          </p:cNvSpPr>
          <p:nvPr/>
        </p:nvSpPr>
        <p:spPr bwMode="auto">
          <a:xfrm>
            <a:off x="481013" y="4911725"/>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3.0%</a:t>
            </a:r>
            <a:endParaRPr lang="en-GB" sz="1800" dirty="0"/>
          </a:p>
        </p:txBody>
      </p:sp>
      <p:sp>
        <p:nvSpPr>
          <p:cNvPr id="75881" name="Rectangle 105"/>
          <p:cNvSpPr>
            <a:spLocks noChangeArrowheads="1"/>
          </p:cNvSpPr>
          <p:nvPr/>
        </p:nvSpPr>
        <p:spPr bwMode="auto">
          <a:xfrm>
            <a:off x="481013" y="4668838"/>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4.0%</a:t>
            </a:r>
            <a:endParaRPr lang="en-GB" sz="1800" dirty="0"/>
          </a:p>
        </p:txBody>
      </p:sp>
      <p:sp>
        <p:nvSpPr>
          <p:cNvPr id="75882" name="Rectangle 106"/>
          <p:cNvSpPr>
            <a:spLocks noChangeArrowheads="1"/>
          </p:cNvSpPr>
          <p:nvPr/>
        </p:nvSpPr>
        <p:spPr bwMode="auto">
          <a:xfrm>
            <a:off x="481013" y="4438650"/>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5.0%</a:t>
            </a:r>
            <a:endParaRPr lang="en-GB" sz="1800" dirty="0"/>
          </a:p>
        </p:txBody>
      </p:sp>
      <p:sp>
        <p:nvSpPr>
          <p:cNvPr id="75883" name="Rectangle 107"/>
          <p:cNvSpPr>
            <a:spLocks noChangeArrowheads="1"/>
          </p:cNvSpPr>
          <p:nvPr/>
        </p:nvSpPr>
        <p:spPr bwMode="auto">
          <a:xfrm>
            <a:off x="481013" y="4195763"/>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6.0%</a:t>
            </a:r>
            <a:endParaRPr lang="en-GB" sz="1800" dirty="0"/>
          </a:p>
        </p:txBody>
      </p:sp>
      <p:sp>
        <p:nvSpPr>
          <p:cNvPr id="75884" name="Rectangle 108"/>
          <p:cNvSpPr>
            <a:spLocks noChangeArrowheads="1"/>
          </p:cNvSpPr>
          <p:nvPr/>
        </p:nvSpPr>
        <p:spPr bwMode="auto">
          <a:xfrm>
            <a:off x="481013" y="3963988"/>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7.0%</a:t>
            </a:r>
            <a:endParaRPr lang="en-GB" sz="1800" dirty="0"/>
          </a:p>
        </p:txBody>
      </p:sp>
      <p:sp>
        <p:nvSpPr>
          <p:cNvPr id="75885" name="Rectangle 109"/>
          <p:cNvSpPr>
            <a:spLocks noChangeArrowheads="1"/>
          </p:cNvSpPr>
          <p:nvPr/>
        </p:nvSpPr>
        <p:spPr bwMode="auto">
          <a:xfrm>
            <a:off x="481013" y="3733800"/>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8.0%</a:t>
            </a:r>
            <a:endParaRPr lang="en-GB" sz="1800" dirty="0"/>
          </a:p>
        </p:txBody>
      </p:sp>
      <p:sp>
        <p:nvSpPr>
          <p:cNvPr id="75886" name="Rectangle 110"/>
          <p:cNvSpPr>
            <a:spLocks noChangeArrowheads="1"/>
          </p:cNvSpPr>
          <p:nvPr/>
        </p:nvSpPr>
        <p:spPr bwMode="auto">
          <a:xfrm>
            <a:off x="481013" y="3490913"/>
            <a:ext cx="366712"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9.0%</a:t>
            </a:r>
            <a:endParaRPr lang="en-GB" sz="1800" dirty="0"/>
          </a:p>
        </p:txBody>
      </p:sp>
      <p:sp>
        <p:nvSpPr>
          <p:cNvPr id="75887" name="Rectangle 111"/>
          <p:cNvSpPr>
            <a:spLocks noChangeArrowheads="1"/>
          </p:cNvSpPr>
          <p:nvPr/>
        </p:nvSpPr>
        <p:spPr bwMode="auto">
          <a:xfrm>
            <a:off x="406400" y="3259138"/>
            <a:ext cx="441325"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10.0%</a:t>
            </a:r>
            <a:endParaRPr lang="en-GB" sz="1800" dirty="0"/>
          </a:p>
        </p:txBody>
      </p:sp>
      <p:sp>
        <p:nvSpPr>
          <p:cNvPr id="75888" name="Rectangle 112"/>
          <p:cNvSpPr>
            <a:spLocks noChangeArrowheads="1"/>
          </p:cNvSpPr>
          <p:nvPr/>
        </p:nvSpPr>
        <p:spPr bwMode="auto">
          <a:xfrm>
            <a:off x="406400" y="3016250"/>
            <a:ext cx="441325"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11.0%</a:t>
            </a:r>
            <a:endParaRPr lang="en-GB" sz="1800" dirty="0"/>
          </a:p>
        </p:txBody>
      </p:sp>
      <p:sp>
        <p:nvSpPr>
          <p:cNvPr id="75889" name="Rectangle 113"/>
          <p:cNvSpPr>
            <a:spLocks noChangeArrowheads="1"/>
          </p:cNvSpPr>
          <p:nvPr/>
        </p:nvSpPr>
        <p:spPr bwMode="auto">
          <a:xfrm>
            <a:off x="406400" y="2786063"/>
            <a:ext cx="441325"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12.0%</a:t>
            </a:r>
            <a:endParaRPr lang="en-GB" sz="1800" dirty="0"/>
          </a:p>
        </p:txBody>
      </p:sp>
      <p:sp>
        <p:nvSpPr>
          <p:cNvPr id="75890" name="Rectangle 114"/>
          <p:cNvSpPr>
            <a:spLocks noChangeArrowheads="1"/>
          </p:cNvSpPr>
          <p:nvPr/>
        </p:nvSpPr>
        <p:spPr bwMode="auto">
          <a:xfrm rot="-5400000">
            <a:off x="79295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Jan-01</a:t>
            </a:r>
            <a:endParaRPr lang="en-GB" sz="1800" dirty="0"/>
          </a:p>
        </p:txBody>
      </p:sp>
      <p:sp>
        <p:nvSpPr>
          <p:cNvPr id="75891" name="Rectangle 115"/>
          <p:cNvSpPr>
            <a:spLocks noChangeArrowheads="1"/>
          </p:cNvSpPr>
          <p:nvPr/>
        </p:nvSpPr>
        <p:spPr bwMode="auto">
          <a:xfrm rot="-5400000">
            <a:off x="10747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Feb-01</a:t>
            </a:r>
            <a:endParaRPr lang="en-GB" sz="1800" dirty="0"/>
          </a:p>
        </p:txBody>
      </p:sp>
      <p:sp>
        <p:nvSpPr>
          <p:cNvPr id="75892" name="Rectangle 116"/>
          <p:cNvSpPr>
            <a:spLocks noChangeArrowheads="1"/>
          </p:cNvSpPr>
          <p:nvPr/>
        </p:nvSpPr>
        <p:spPr bwMode="auto">
          <a:xfrm rot="-5400000">
            <a:off x="1368426"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Mar-01</a:t>
            </a:r>
            <a:endParaRPr lang="en-GB" sz="1800" dirty="0"/>
          </a:p>
        </p:txBody>
      </p:sp>
      <p:sp>
        <p:nvSpPr>
          <p:cNvPr id="75893" name="Rectangle 117"/>
          <p:cNvSpPr>
            <a:spLocks noChangeArrowheads="1"/>
          </p:cNvSpPr>
          <p:nvPr/>
        </p:nvSpPr>
        <p:spPr bwMode="auto">
          <a:xfrm rot="-5400000">
            <a:off x="1675607" y="5866606"/>
            <a:ext cx="465138"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Apr-01</a:t>
            </a:r>
            <a:endParaRPr lang="en-GB" sz="1800" dirty="0"/>
          </a:p>
        </p:txBody>
      </p:sp>
      <p:sp>
        <p:nvSpPr>
          <p:cNvPr id="75894" name="Rectangle 118"/>
          <p:cNvSpPr>
            <a:spLocks noChangeArrowheads="1"/>
          </p:cNvSpPr>
          <p:nvPr/>
        </p:nvSpPr>
        <p:spPr bwMode="auto">
          <a:xfrm rot="-5400000">
            <a:off x="1944688" y="5865812"/>
            <a:ext cx="5143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May-01</a:t>
            </a:r>
            <a:endParaRPr lang="en-GB" sz="1800" dirty="0"/>
          </a:p>
        </p:txBody>
      </p:sp>
      <p:sp>
        <p:nvSpPr>
          <p:cNvPr id="75895" name="Rectangle 119"/>
          <p:cNvSpPr>
            <a:spLocks noChangeArrowheads="1"/>
          </p:cNvSpPr>
          <p:nvPr/>
        </p:nvSpPr>
        <p:spPr bwMode="auto">
          <a:xfrm rot="-5400000">
            <a:off x="2262982"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Jun-01</a:t>
            </a:r>
            <a:endParaRPr lang="en-GB" sz="1800" dirty="0"/>
          </a:p>
        </p:txBody>
      </p:sp>
      <p:sp>
        <p:nvSpPr>
          <p:cNvPr id="75896" name="Rectangle 120"/>
          <p:cNvSpPr>
            <a:spLocks noChangeArrowheads="1"/>
          </p:cNvSpPr>
          <p:nvPr/>
        </p:nvSpPr>
        <p:spPr bwMode="auto">
          <a:xfrm rot="-5400000">
            <a:off x="2576513" y="5829300"/>
            <a:ext cx="428625"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Jul-01</a:t>
            </a:r>
            <a:endParaRPr lang="en-GB" sz="1800" dirty="0"/>
          </a:p>
        </p:txBody>
      </p:sp>
      <p:sp>
        <p:nvSpPr>
          <p:cNvPr id="75897" name="Rectangle 121"/>
          <p:cNvSpPr>
            <a:spLocks noChangeArrowheads="1"/>
          </p:cNvSpPr>
          <p:nvPr/>
        </p:nvSpPr>
        <p:spPr bwMode="auto">
          <a:xfrm rot="-5400000">
            <a:off x="2827338" y="5878512"/>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Aug-01</a:t>
            </a:r>
            <a:endParaRPr lang="en-GB" sz="1800" dirty="0"/>
          </a:p>
        </p:txBody>
      </p:sp>
      <p:sp>
        <p:nvSpPr>
          <p:cNvPr id="75898" name="Rectangle 122"/>
          <p:cNvSpPr>
            <a:spLocks noChangeArrowheads="1"/>
          </p:cNvSpPr>
          <p:nvPr/>
        </p:nvSpPr>
        <p:spPr bwMode="auto">
          <a:xfrm rot="-5400000">
            <a:off x="312102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Sep-01</a:t>
            </a:r>
            <a:endParaRPr lang="en-GB" sz="1800" dirty="0"/>
          </a:p>
        </p:txBody>
      </p:sp>
      <p:sp>
        <p:nvSpPr>
          <p:cNvPr id="75899" name="Rectangle 123"/>
          <p:cNvSpPr>
            <a:spLocks noChangeArrowheads="1"/>
          </p:cNvSpPr>
          <p:nvPr/>
        </p:nvSpPr>
        <p:spPr bwMode="auto">
          <a:xfrm rot="-5400000">
            <a:off x="342820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Oct-01</a:t>
            </a:r>
            <a:endParaRPr lang="en-GB" sz="1800" dirty="0"/>
          </a:p>
        </p:txBody>
      </p:sp>
      <p:sp>
        <p:nvSpPr>
          <p:cNvPr id="75900" name="Rectangle 124"/>
          <p:cNvSpPr>
            <a:spLocks noChangeArrowheads="1"/>
          </p:cNvSpPr>
          <p:nvPr/>
        </p:nvSpPr>
        <p:spPr bwMode="auto">
          <a:xfrm rot="-5400000">
            <a:off x="3709988"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Nov-01</a:t>
            </a:r>
            <a:endParaRPr lang="en-GB" sz="1800" dirty="0"/>
          </a:p>
        </p:txBody>
      </p:sp>
      <p:sp>
        <p:nvSpPr>
          <p:cNvPr id="75901" name="Rectangle 125"/>
          <p:cNvSpPr>
            <a:spLocks noChangeArrowheads="1"/>
          </p:cNvSpPr>
          <p:nvPr/>
        </p:nvSpPr>
        <p:spPr bwMode="auto">
          <a:xfrm rot="-5400000">
            <a:off x="400367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Dec-01</a:t>
            </a:r>
            <a:endParaRPr lang="en-GB" sz="1800" dirty="0"/>
          </a:p>
        </p:txBody>
      </p:sp>
      <p:sp>
        <p:nvSpPr>
          <p:cNvPr id="75902" name="Rectangle 126"/>
          <p:cNvSpPr>
            <a:spLocks noChangeArrowheads="1"/>
          </p:cNvSpPr>
          <p:nvPr/>
        </p:nvSpPr>
        <p:spPr bwMode="auto">
          <a:xfrm rot="-5400000">
            <a:off x="431085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Jan-02</a:t>
            </a:r>
            <a:endParaRPr lang="en-GB" sz="1800" dirty="0"/>
          </a:p>
        </p:txBody>
      </p:sp>
      <p:sp>
        <p:nvSpPr>
          <p:cNvPr id="75903" name="Rectangle 127"/>
          <p:cNvSpPr>
            <a:spLocks noChangeArrowheads="1"/>
          </p:cNvSpPr>
          <p:nvPr/>
        </p:nvSpPr>
        <p:spPr bwMode="auto">
          <a:xfrm rot="-5400000">
            <a:off x="45926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Feb-02</a:t>
            </a:r>
            <a:endParaRPr lang="en-GB" sz="1800" dirty="0"/>
          </a:p>
        </p:txBody>
      </p:sp>
      <p:sp>
        <p:nvSpPr>
          <p:cNvPr id="75904" name="Rectangle 128"/>
          <p:cNvSpPr>
            <a:spLocks noChangeArrowheads="1"/>
          </p:cNvSpPr>
          <p:nvPr/>
        </p:nvSpPr>
        <p:spPr bwMode="auto">
          <a:xfrm rot="-5400000">
            <a:off x="4886326"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Mar-02</a:t>
            </a:r>
            <a:endParaRPr lang="en-GB" sz="1800" dirty="0"/>
          </a:p>
        </p:txBody>
      </p:sp>
      <p:sp>
        <p:nvSpPr>
          <p:cNvPr id="75905" name="Rectangle 129"/>
          <p:cNvSpPr>
            <a:spLocks noChangeArrowheads="1"/>
          </p:cNvSpPr>
          <p:nvPr/>
        </p:nvSpPr>
        <p:spPr bwMode="auto">
          <a:xfrm rot="-5400000">
            <a:off x="5191919" y="5866606"/>
            <a:ext cx="465138"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Apr-02</a:t>
            </a:r>
            <a:endParaRPr lang="en-GB" sz="1800" dirty="0"/>
          </a:p>
        </p:txBody>
      </p:sp>
      <p:sp>
        <p:nvSpPr>
          <p:cNvPr id="75906" name="Rectangle 130"/>
          <p:cNvSpPr>
            <a:spLocks noChangeArrowheads="1"/>
          </p:cNvSpPr>
          <p:nvPr/>
        </p:nvSpPr>
        <p:spPr bwMode="auto">
          <a:xfrm rot="-5400000">
            <a:off x="5462588" y="5865812"/>
            <a:ext cx="5143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May-02</a:t>
            </a:r>
            <a:endParaRPr lang="en-GB" sz="1800" dirty="0"/>
          </a:p>
        </p:txBody>
      </p:sp>
      <p:sp>
        <p:nvSpPr>
          <p:cNvPr id="75907" name="Rectangle 131"/>
          <p:cNvSpPr>
            <a:spLocks noChangeArrowheads="1"/>
          </p:cNvSpPr>
          <p:nvPr/>
        </p:nvSpPr>
        <p:spPr bwMode="auto">
          <a:xfrm rot="-5400000">
            <a:off x="5780882"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Jun-02</a:t>
            </a:r>
            <a:endParaRPr lang="en-GB" sz="1800" dirty="0"/>
          </a:p>
        </p:txBody>
      </p:sp>
      <p:sp>
        <p:nvSpPr>
          <p:cNvPr id="75908" name="Rectangle 132"/>
          <p:cNvSpPr>
            <a:spLocks noChangeArrowheads="1"/>
          </p:cNvSpPr>
          <p:nvPr/>
        </p:nvSpPr>
        <p:spPr bwMode="auto">
          <a:xfrm rot="-5400000">
            <a:off x="6092825" y="5829300"/>
            <a:ext cx="428625"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Jul-02</a:t>
            </a:r>
            <a:endParaRPr lang="en-GB" sz="1800" dirty="0"/>
          </a:p>
        </p:txBody>
      </p:sp>
      <p:sp>
        <p:nvSpPr>
          <p:cNvPr id="75909" name="Rectangle 133"/>
          <p:cNvSpPr>
            <a:spLocks noChangeArrowheads="1"/>
          </p:cNvSpPr>
          <p:nvPr/>
        </p:nvSpPr>
        <p:spPr bwMode="auto">
          <a:xfrm rot="-5400000">
            <a:off x="6357938" y="5878512"/>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Aug-02</a:t>
            </a:r>
            <a:endParaRPr lang="en-GB" sz="1800" dirty="0"/>
          </a:p>
        </p:txBody>
      </p:sp>
      <p:sp>
        <p:nvSpPr>
          <p:cNvPr id="75910" name="Rectangle 134"/>
          <p:cNvSpPr>
            <a:spLocks noChangeArrowheads="1"/>
          </p:cNvSpPr>
          <p:nvPr/>
        </p:nvSpPr>
        <p:spPr bwMode="auto">
          <a:xfrm rot="-5400000">
            <a:off x="663892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Sep-02</a:t>
            </a:r>
            <a:endParaRPr lang="en-GB" sz="1800" dirty="0"/>
          </a:p>
        </p:txBody>
      </p:sp>
      <p:sp>
        <p:nvSpPr>
          <p:cNvPr id="75911" name="Rectangle 135"/>
          <p:cNvSpPr>
            <a:spLocks noChangeArrowheads="1"/>
          </p:cNvSpPr>
          <p:nvPr/>
        </p:nvSpPr>
        <p:spPr bwMode="auto">
          <a:xfrm rot="-5400000">
            <a:off x="6944519"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Oct-02</a:t>
            </a:r>
            <a:endParaRPr lang="en-GB" sz="1800" dirty="0"/>
          </a:p>
        </p:txBody>
      </p:sp>
      <p:sp>
        <p:nvSpPr>
          <p:cNvPr id="75912" name="Rectangle 136"/>
          <p:cNvSpPr>
            <a:spLocks noChangeArrowheads="1"/>
          </p:cNvSpPr>
          <p:nvPr/>
        </p:nvSpPr>
        <p:spPr bwMode="auto">
          <a:xfrm rot="-5400000">
            <a:off x="7227888"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Nov-02</a:t>
            </a:r>
            <a:endParaRPr lang="en-GB" sz="1800" dirty="0"/>
          </a:p>
        </p:txBody>
      </p:sp>
      <p:sp>
        <p:nvSpPr>
          <p:cNvPr id="75913" name="Rectangle 137"/>
          <p:cNvSpPr>
            <a:spLocks noChangeArrowheads="1"/>
          </p:cNvSpPr>
          <p:nvPr/>
        </p:nvSpPr>
        <p:spPr bwMode="auto">
          <a:xfrm rot="-5400000">
            <a:off x="752157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Dec-02</a:t>
            </a:r>
            <a:endParaRPr lang="en-GB" sz="1800" dirty="0"/>
          </a:p>
        </p:txBody>
      </p:sp>
      <p:sp>
        <p:nvSpPr>
          <p:cNvPr id="75914" name="Rectangle 138"/>
          <p:cNvSpPr>
            <a:spLocks noChangeArrowheads="1"/>
          </p:cNvSpPr>
          <p:nvPr/>
        </p:nvSpPr>
        <p:spPr bwMode="auto">
          <a:xfrm rot="-5400000">
            <a:off x="7827169"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Jan-03</a:t>
            </a:r>
            <a:endParaRPr lang="en-GB" sz="1800" dirty="0"/>
          </a:p>
        </p:txBody>
      </p:sp>
      <p:sp>
        <p:nvSpPr>
          <p:cNvPr id="75915" name="Rectangle 139"/>
          <p:cNvSpPr>
            <a:spLocks noChangeArrowheads="1"/>
          </p:cNvSpPr>
          <p:nvPr/>
        </p:nvSpPr>
        <p:spPr bwMode="auto">
          <a:xfrm rot="-5400000">
            <a:off x="81105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dirty="0">
                <a:solidFill>
                  <a:srgbClr val="000000"/>
                </a:solidFill>
              </a:rPr>
              <a:t>Feb-03</a:t>
            </a:r>
            <a:endParaRPr lang="en-GB" sz="1800" dirty="0"/>
          </a:p>
        </p:txBody>
      </p:sp>
      <p:sp>
        <p:nvSpPr>
          <p:cNvPr id="75916" name="Rectangle 140"/>
          <p:cNvSpPr>
            <a:spLocks noChangeArrowheads="1"/>
          </p:cNvSpPr>
          <p:nvPr/>
        </p:nvSpPr>
        <p:spPr bwMode="auto">
          <a:xfrm>
            <a:off x="4389438" y="6299200"/>
            <a:ext cx="600075" cy="207963"/>
          </a:xfrm>
          <a:prstGeom prst="rect">
            <a:avLst/>
          </a:prstGeom>
          <a:noFill/>
          <a:ln w="9525">
            <a:noFill/>
            <a:miter lim="800000"/>
            <a:headEnd/>
            <a:tailEnd/>
          </a:ln>
        </p:spPr>
        <p:txBody>
          <a:bodyPr wrap="none" lIns="0" tIns="0" rIns="0" bIns="0">
            <a:spAutoFit/>
          </a:bodyPr>
          <a:lstStyle/>
          <a:p>
            <a:pPr algn="l" eaLnBrk="1" hangingPunct="1"/>
            <a:r>
              <a:rPr lang="en-GB" dirty="0">
                <a:solidFill>
                  <a:srgbClr val="000000"/>
                </a:solidFill>
              </a:rPr>
              <a:t>Months</a:t>
            </a:r>
            <a:endParaRPr lang="en-GB" sz="1800" dirty="0"/>
          </a:p>
        </p:txBody>
      </p:sp>
      <p:sp>
        <p:nvSpPr>
          <p:cNvPr id="75917" name="Rectangle 141"/>
          <p:cNvSpPr>
            <a:spLocks noChangeArrowheads="1"/>
          </p:cNvSpPr>
          <p:nvPr/>
        </p:nvSpPr>
        <p:spPr bwMode="auto">
          <a:xfrm>
            <a:off x="260350" y="4160838"/>
            <a:ext cx="220663" cy="207962"/>
          </a:xfrm>
          <a:prstGeom prst="rect">
            <a:avLst/>
          </a:prstGeom>
          <a:noFill/>
          <a:ln w="9525">
            <a:noFill/>
            <a:miter lim="800000"/>
            <a:headEnd/>
            <a:tailEnd/>
          </a:ln>
        </p:spPr>
        <p:txBody>
          <a:bodyPr wrap="none" lIns="0" tIns="0" rIns="0" bIns="0">
            <a:spAutoFit/>
          </a:bodyPr>
          <a:lstStyle/>
          <a:p>
            <a:pPr algn="l" eaLnBrk="1" hangingPunct="1"/>
            <a:r>
              <a:rPr lang="en-GB" b="1" dirty="0">
                <a:solidFill>
                  <a:srgbClr val="000000"/>
                </a:solidFill>
              </a:rPr>
              <a:t>%</a:t>
            </a:r>
            <a:endParaRPr lang="en-GB" sz="1800" dirty="0"/>
          </a:p>
        </p:txBody>
      </p:sp>
      <p:grpSp>
        <p:nvGrpSpPr>
          <p:cNvPr id="75918" name="Group 142"/>
          <p:cNvGrpSpPr>
            <a:grpSpLocks/>
          </p:cNvGrpSpPr>
          <p:nvPr/>
        </p:nvGrpSpPr>
        <p:grpSpPr bwMode="auto">
          <a:xfrm flipV="1">
            <a:off x="909638" y="4775200"/>
            <a:ext cx="7629525" cy="79375"/>
            <a:chOff x="898" y="2701"/>
            <a:chExt cx="4006" cy="61"/>
          </a:xfrm>
        </p:grpSpPr>
        <p:sp>
          <p:nvSpPr>
            <p:cNvPr id="75922" name="Line 143"/>
            <p:cNvSpPr>
              <a:spLocks noChangeShapeType="1"/>
            </p:cNvSpPr>
            <p:nvPr/>
          </p:nvSpPr>
          <p:spPr bwMode="auto">
            <a:xfrm>
              <a:off x="898" y="2729"/>
              <a:ext cx="3947" cy="2"/>
            </a:xfrm>
            <a:prstGeom prst="line">
              <a:avLst/>
            </a:prstGeom>
            <a:noFill/>
            <a:ln w="11113">
              <a:solidFill>
                <a:srgbClr val="FF0000"/>
              </a:solidFill>
              <a:round/>
              <a:headEnd/>
              <a:tailEnd/>
            </a:ln>
          </p:spPr>
          <p:txBody>
            <a:bodyPr/>
            <a:lstStyle/>
            <a:p>
              <a:endParaRPr lang="en-US" dirty="0"/>
            </a:p>
          </p:txBody>
        </p:sp>
        <p:sp>
          <p:nvSpPr>
            <p:cNvPr id="75923" name="Freeform 144"/>
            <p:cNvSpPr>
              <a:spLocks/>
            </p:cNvSpPr>
            <p:nvPr/>
          </p:nvSpPr>
          <p:spPr bwMode="auto">
            <a:xfrm>
              <a:off x="4843" y="2701"/>
              <a:ext cx="61" cy="61"/>
            </a:xfrm>
            <a:custGeom>
              <a:avLst/>
              <a:gdLst>
                <a:gd name="T0" fmla="*/ 0 w 122"/>
                <a:gd name="T1" fmla="*/ 122 h 122"/>
                <a:gd name="T2" fmla="*/ 122 w 122"/>
                <a:gd name="T3" fmla="*/ 60 h 122"/>
                <a:gd name="T4" fmla="*/ 0 w 122"/>
                <a:gd name="T5" fmla="*/ 0 h 122"/>
                <a:gd name="T6" fmla="*/ 0 w 122"/>
                <a:gd name="T7" fmla="*/ 122 h 122"/>
                <a:gd name="T8" fmla="*/ 0 60000 65536"/>
                <a:gd name="T9" fmla="*/ 0 60000 65536"/>
                <a:gd name="T10" fmla="*/ 0 60000 65536"/>
                <a:gd name="T11" fmla="*/ 0 60000 65536"/>
                <a:gd name="T12" fmla="*/ 0 w 122"/>
                <a:gd name="T13" fmla="*/ 0 h 122"/>
                <a:gd name="T14" fmla="*/ 122 w 122"/>
                <a:gd name="T15" fmla="*/ 122 h 122"/>
              </a:gdLst>
              <a:ahLst/>
              <a:cxnLst>
                <a:cxn ang="T8">
                  <a:pos x="T0" y="T1"/>
                </a:cxn>
                <a:cxn ang="T9">
                  <a:pos x="T2" y="T3"/>
                </a:cxn>
                <a:cxn ang="T10">
                  <a:pos x="T4" y="T5"/>
                </a:cxn>
                <a:cxn ang="T11">
                  <a:pos x="T6" y="T7"/>
                </a:cxn>
              </a:cxnLst>
              <a:rect l="T12" t="T13" r="T14" b="T15"/>
              <a:pathLst>
                <a:path w="122" h="122">
                  <a:moveTo>
                    <a:pt x="0" y="122"/>
                  </a:moveTo>
                  <a:lnTo>
                    <a:pt x="122" y="60"/>
                  </a:lnTo>
                  <a:lnTo>
                    <a:pt x="0" y="0"/>
                  </a:lnTo>
                  <a:lnTo>
                    <a:pt x="0" y="122"/>
                  </a:lnTo>
                  <a:close/>
                </a:path>
              </a:pathLst>
            </a:custGeom>
            <a:solidFill>
              <a:srgbClr val="FF0000"/>
            </a:solidFill>
            <a:ln w="9525">
              <a:noFill/>
              <a:round/>
              <a:headEnd/>
              <a:tailEnd/>
            </a:ln>
          </p:spPr>
          <p:txBody>
            <a:bodyPr/>
            <a:lstStyle/>
            <a:p>
              <a:endParaRPr lang="en-US" dirty="0"/>
            </a:p>
          </p:txBody>
        </p:sp>
      </p:grpSp>
      <p:sp>
        <p:nvSpPr>
          <p:cNvPr id="75919" name="Rectangle 145"/>
          <p:cNvSpPr>
            <a:spLocks noChangeArrowheads="1"/>
          </p:cNvSpPr>
          <p:nvPr/>
        </p:nvSpPr>
        <p:spPr bwMode="auto">
          <a:xfrm>
            <a:off x="8566150" y="4738688"/>
            <a:ext cx="444500" cy="136525"/>
          </a:xfrm>
          <a:prstGeom prst="rect">
            <a:avLst/>
          </a:prstGeom>
          <a:noFill/>
          <a:ln w="9525">
            <a:noFill/>
            <a:miter lim="800000"/>
            <a:headEnd/>
            <a:tailEnd/>
          </a:ln>
        </p:spPr>
        <p:txBody>
          <a:bodyPr lIns="0" tIns="0" rIns="0" bIns="0">
            <a:spAutoFit/>
          </a:bodyPr>
          <a:lstStyle/>
          <a:p>
            <a:pPr algn="l" eaLnBrk="1" hangingPunct="1"/>
            <a:r>
              <a:rPr lang="en-US" sz="900" dirty="0">
                <a:solidFill>
                  <a:srgbClr val="000000"/>
                </a:solidFill>
                <a:cs typeface="Arial" pitchFamily="34" charset="0"/>
              </a:rPr>
              <a:t>3.77%</a:t>
            </a:r>
            <a:r>
              <a:rPr lang="en-US" sz="900" baseline="30000" dirty="0">
                <a:solidFill>
                  <a:srgbClr val="000000"/>
                </a:solidFill>
                <a:cs typeface="Arial" pitchFamily="34" charset="0"/>
              </a:rPr>
              <a:t>*</a:t>
            </a:r>
            <a:endParaRPr lang="en-US" sz="900" dirty="0">
              <a:cs typeface="Arial" pitchFamily="34" charset="0"/>
            </a:endParaRPr>
          </a:p>
        </p:txBody>
      </p:sp>
      <p:sp>
        <p:nvSpPr>
          <p:cNvPr id="75920" name="Text Box 146"/>
          <p:cNvSpPr txBox="1">
            <a:spLocks noChangeArrowheads="1"/>
          </p:cNvSpPr>
          <p:nvPr/>
        </p:nvSpPr>
        <p:spPr bwMode="auto">
          <a:xfrm>
            <a:off x="730250" y="6477000"/>
            <a:ext cx="4262438" cy="204788"/>
          </a:xfrm>
          <a:prstGeom prst="rect">
            <a:avLst/>
          </a:prstGeom>
          <a:noFill/>
          <a:ln w="12700">
            <a:noFill/>
            <a:miter lim="800000"/>
            <a:headEnd/>
            <a:tailEnd/>
          </a:ln>
        </p:spPr>
        <p:txBody>
          <a:bodyPr lIns="207797" tIns="41559" rIns="207797" bIns="41559" anchor="ctr">
            <a:spAutoFit/>
          </a:bodyPr>
          <a:lstStyle/>
          <a:p>
            <a:pPr algn="l" defTabSz="831850">
              <a:spcBef>
                <a:spcPct val="50000"/>
              </a:spcBef>
            </a:pPr>
            <a:r>
              <a:rPr lang="en-US" sz="800" dirty="0">
                <a:solidFill>
                  <a:srgbClr val="000000"/>
                </a:solidFill>
              </a:rPr>
              <a:t>Note: *Long run annual default rate is 3.77%</a:t>
            </a:r>
          </a:p>
        </p:txBody>
      </p:sp>
      <p:sp>
        <p:nvSpPr>
          <p:cNvPr id="75921" name="Rectangle 147"/>
          <p:cNvSpPr>
            <a:spLocks noGrp="1" noChangeArrowheads="1"/>
          </p:cNvSpPr>
          <p:nvPr>
            <p:ph type="title"/>
          </p:nvPr>
        </p:nvSpPr>
        <p:spPr/>
        <p:txBody>
          <a:bodyPr/>
          <a:lstStyle/>
          <a:p>
            <a:r>
              <a:rPr lang="en-US" dirty="0" smtClean="0"/>
              <a:t>Moody’s Forecast of Default Rates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79</a:t>
            </a:fld>
            <a:endParaRPr lang="ko-KR" altLang="en-US"/>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Country Risk, Macro-economic Factors and Cyclicality</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403798431"/>
              </p:ext>
            </p:extLst>
          </p:nvPr>
        </p:nvGraphicFramePr>
        <p:xfrm>
          <a:off x="1219200" y="2514600"/>
          <a:ext cx="6096000" cy="213868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eaLnBrk="0" latinLnBrk="0" hangingPunct="0"/>
                      <a:r>
                        <a:rPr lang="en-US" dirty="0" smtClean="0"/>
                        <a:t>Macro Economic Policy</a:t>
                      </a:r>
                      <a:endParaRPr lang="en-US" dirty="0"/>
                    </a:p>
                  </a:txBody>
                  <a:tcPr/>
                </a:tc>
                <a:tc>
                  <a:txBody>
                    <a:bodyPr/>
                    <a:lstStyle/>
                    <a:p>
                      <a:pPr eaLnBrk="0" latinLnBrk="0" hangingPunct="0"/>
                      <a:r>
                        <a:rPr lang="en-US" dirty="0" smtClean="0"/>
                        <a:t>Result</a:t>
                      </a:r>
                      <a:endParaRPr lang="en-US" dirty="0"/>
                    </a:p>
                  </a:txBody>
                  <a:tcPr/>
                </a:tc>
              </a:tr>
              <a:tr h="370840">
                <a:tc>
                  <a:txBody>
                    <a:bodyPr/>
                    <a:lstStyle/>
                    <a:p>
                      <a:pPr eaLnBrk="0" latinLnBrk="0" hangingPunct="0"/>
                      <a:r>
                        <a:rPr lang="en-US" sz="1400" dirty="0" smtClean="0"/>
                        <a:t>Excessive Liquidity and Low Interest</a:t>
                      </a:r>
                      <a:r>
                        <a:rPr lang="en-US" sz="1400" baseline="0" dirty="0" smtClean="0"/>
                        <a:t> Rates Leads to Over-lending</a:t>
                      </a:r>
                      <a:endParaRPr lang="en-US" sz="1400" dirty="0"/>
                    </a:p>
                  </a:txBody>
                  <a:tcPr/>
                </a:tc>
                <a:tc>
                  <a:txBody>
                    <a:bodyPr/>
                    <a:lstStyle/>
                    <a:p>
                      <a:pPr eaLnBrk="0" latinLnBrk="0" hangingPunct="0"/>
                      <a:r>
                        <a:rPr lang="en-US" sz="1400" dirty="0" smtClean="0"/>
                        <a:t>U.S. Subprime</a:t>
                      </a:r>
                      <a:r>
                        <a:rPr lang="en-US" sz="1400" baseline="0" dirty="0" smtClean="0"/>
                        <a:t> Crisis, Spain Construction</a:t>
                      </a:r>
                      <a:endParaRPr lang="en-US" sz="1400" dirty="0"/>
                    </a:p>
                  </a:txBody>
                  <a:tcPr/>
                </a:tc>
              </a:tr>
              <a:tr h="370840">
                <a:tc>
                  <a:txBody>
                    <a:bodyPr/>
                    <a:lstStyle/>
                    <a:p>
                      <a:pPr eaLnBrk="0" latinLnBrk="0" hangingPunct="0"/>
                      <a:r>
                        <a:rPr lang="en-US" sz="1400" dirty="0" smtClean="0"/>
                        <a:t>Higher</a:t>
                      </a:r>
                      <a:r>
                        <a:rPr lang="en-US" sz="1400" baseline="0" dirty="0" smtClean="0"/>
                        <a:t> Interest Rates to Slow Down the Economy</a:t>
                      </a:r>
                      <a:endParaRPr lang="en-US" sz="1400" dirty="0"/>
                    </a:p>
                  </a:txBody>
                  <a:tcPr/>
                </a:tc>
                <a:tc>
                  <a:txBody>
                    <a:bodyPr/>
                    <a:lstStyle/>
                    <a:p>
                      <a:pPr eaLnBrk="0" latinLnBrk="0" hangingPunct="0"/>
                      <a:r>
                        <a:rPr lang="en-US" sz="1400" dirty="0" smtClean="0"/>
                        <a:t>U.S. Commercial Real Estate in 1980’s</a:t>
                      </a:r>
                      <a:endParaRPr lang="en-US" sz="1400" dirty="0"/>
                    </a:p>
                  </a:txBody>
                  <a:tcPr/>
                </a:tc>
              </a:tr>
              <a:tr h="370840">
                <a:tc>
                  <a:txBody>
                    <a:bodyPr/>
                    <a:lstStyle/>
                    <a:p>
                      <a:pPr eaLnBrk="0" latinLnBrk="0" hangingPunct="0"/>
                      <a:r>
                        <a:rPr lang="en-US" sz="1400" dirty="0" smtClean="0"/>
                        <a:t>Unemployment Increase Slows</a:t>
                      </a:r>
                      <a:r>
                        <a:rPr lang="en-US" sz="1400" baseline="0" dirty="0" smtClean="0"/>
                        <a:t> Down Demand</a:t>
                      </a:r>
                      <a:endParaRPr lang="en-US" sz="1400" dirty="0"/>
                    </a:p>
                  </a:txBody>
                  <a:tcPr/>
                </a:tc>
                <a:tc>
                  <a:txBody>
                    <a:bodyPr/>
                    <a:lstStyle/>
                    <a:p>
                      <a:pPr eaLnBrk="0" latinLnBrk="0" hangingPunct="0"/>
                      <a:r>
                        <a:rPr lang="en-US" sz="1400" dirty="0" smtClean="0"/>
                        <a:t>U.S. Recession of 2008 and Bankruptcy of GM Suppliers</a:t>
                      </a:r>
                      <a:endParaRPr lang="en-US" sz="1400" dirty="0"/>
                    </a:p>
                  </a:txBody>
                  <a:tcPr/>
                </a:tc>
              </a:tr>
            </a:tbl>
          </a:graphicData>
        </a:graphic>
      </p:graphicFrame>
      <p:sp>
        <p:nvSpPr>
          <p:cNvPr id="3" name="Slide Number Placeholder 2"/>
          <p:cNvSpPr>
            <a:spLocks noGrp="1"/>
          </p:cNvSpPr>
          <p:nvPr>
            <p:ph type="sldNum" sz="quarter" idx="12"/>
          </p:nvPr>
        </p:nvSpPr>
        <p:spPr/>
        <p:txBody>
          <a:bodyPr/>
          <a:lstStyle/>
          <a:p>
            <a:fld id="{0C3A1854-6B63-4059-B360-A3C4972BF0FC}" type="slidenum">
              <a:rPr lang="ko-KR" altLang="en-US" smtClean="0"/>
              <a:pPr/>
              <a:t>8</a:t>
            </a:fld>
            <a:endParaRPr lang="ko-KR" altLang="en-US"/>
          </a:p>
        </p:txBody>
      </p:sp>
    </p:spTree>
    <p:extLst>
      <p:ext uri="{BB962C8B-B14F-4D97-AF65-F5344CB8AC3E}">
        <p14:creationId xmlns:p14="http://schemas.microsoft.com/office/powerpoint/2010/main" val="474386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dirty="0" smtClean="0"/>
              <a:t>Probability of Default</a:t>
            </a:r>
          </a:p>
        </p:txBody>
      </p:sp>
      <p:pic>
        <p:nvPicPr>
          <p:cNvPr id="77828" name="Picture 4"/>
          <p:cNvPicPr>
            <a:picLocks noGrp="1" noChangeAspect="1" noChangeArrowheads="1"/>
          </p:cNvPicPr>
          <p:nvPr>
            <p:ph idx="1"/>
          </p:nvPr>
        </p:nvPicPr>
        <p:blipFill>
          <a:blip r:embed="rId3" cstate="print"/>
          <a:srcRect/>
          <a:stretch>
            <a:fillRect/>
          </a:stretch>
        </p:blipFill>
        <p:spPr>
          <a:xfrm>
            <a:off x="2286000" y="3207196"/>
            <a:ext cx="6172200" cy="2965003"/>
          </a:xfrm>
          <a:noFill/>
        </p:spPr>
      </p:pic>
      <p:sp>
        <p:nvSpPr>
          <p:cNvPr id="77827" name="Rectangle 3"/>
          <p:cNvSpPr>
            <a:spLocks noGrp="1" noChangeArrowheads="1"/>
          </p:cNvSpPr>
          <p:nvPr>
            <p:ph type="body" idx="4294967295"/>
          </p:nvPr>
        </p:nvSpPr>
        <p:spPr>
          <a:xfrm>
            <a:off x="1219200" y="1524000"/>
            <a:ext cx="7924800" cy="4648200"/>
          </a:xfrm>
        </p:spPr>
        <p:txBody>
          <a:bodyPr/>
          <a:lstStyle/>
          <a:p>
            <a:r>
              <a:rPr lang="en-US" dirty="0" smtClean="0"/>
              <a:t>This chart shows rating migrations and the probability of default for alternative loans.  Note the increase in default probability with longer loans.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80</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of Default Updated</a:t>
            </a:r>
            <a:endParaRPr lang="en-US" dirty="0"/>
          </a:p>
        </p:txBody>
      </p:sp>
      <p:pic>
        <p:nvPicPr>
          <p:cNvPr id="4" name="Content Placeholder 3"/>
          <p:cNvPicPr>
            <a:picLocks noGrp="1" noChangeAspect="1"/>
          </p:cNvPicPr>
          <p:nvPr>
            <p:ph idx="1"/>
          </p:nvPr>
        </p:nvPicPr>
        <p:blipFill>
          <a:blip r:embed="rId2"/>
          <a:stretch>
            <a:fillRect/>
          </a:stretch>
        </p:blipFill>
        <p:spPr>
          <a:xfrm>
            <a:off x="527119" y="1357313"/>
            <a:ext cx="8089762" cy="4929187"/>
          </a:xfrm>
          <a:prstGeom prst="rect">
            <a:avLst/>
          </a:prstGeom>
        </p:spPr>
      </p:pic>
      <p:sp>
        <p:nvSpPr>
          <p:cNvPr id="3" name="Slide Number Placeholder 2"/>
          <p:cNvSpPr>
            <a:spLocks noGrp="1"/>
          </p:cNvSpPr>
          <p:nvPr>
            <p:ph type="sldNum" sz="quarter" idx="12"/>
          </p:nvPr>
        </p:nvSpPr>
        <p:spPr/>
        <p:txBody>
          <a:bodyPr/>
          <a:lstStyle/>
          <a:p>
            <a:fld id="{0C3A1854-6B63-4059-B360-A3C4972BF0FC}" type="slidenum">
              <a:rPr lang="ko-KR" altLang="en-US" smtClean="0"/>
              <a:pPr/>
              <a:t>81</a:t>
            </a:fld>
            <a:endParaRPr lang="ko-KR" altLang="en-US"/>
          </a:p>
        </p:txBody>
      </p:sp>
    </p:spTree>
    <p:extLst>
      <p:ext uri="{BB962C8B-B14F-4D97-AF65-F5344CB8AC3E}">
        <p14:creationId xmlns:p14="http://schemas.microsoft.com/office/powerpoint/2010/main" val="3652824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AutoShape 2"/>
          <p:cNvSpPr>
            <a:spLocks noChangeArrowheads="1"/>
          </p:cNvSpPr>
          <p:nvPr/>
        </p:nvSpPr>
        <p:spPr bwMode="invGray">
          <a:xfrm>
            <a:off x="3219450" y="2505075"/>
            <a:ext cx="2800350" cy="2381250"/>
          </a:xfrm>
          <a:prstGeom prst="triangle">
            <a:avLst>
              <a:gd name="adj" fmla="val 50000"/>
            </a:avLst>
          </a:prstGeom>
          <a:solidFill>
            <a:srgbClr val="FFFF99"/>
          </a:solidFill>
          <a:ln w="9525">
            <a:noFill/>
            <a:miter lim="800000"/>
            <a:headEnd/>
            <a:tailEnd/>
          </a:ln>
        </p:spPr>
        <p:txBody>
          <a:bodyPr wrap="none" anchor="ctr"/>
          <a:lstStyle/>
          <a:p>
            <a:endParaRPr lang="en-US" dirty="0"/>
          </a:p>
        </p:txBody>
      </p:sp>
      <p:sp>
        <p:nvSpPr>
          <p:cNvPr id="81923" name="Text Box 3"/>
          <p:cNvSpPr txBox="1">
            <a:spLocks noChangeArrowheads="1"/>
          </p:cNvSpPr>
          <p:nvPr/>
        </p:nvSpPr>
        <p:spPr bwMode="invGray">
          <a:xfrm>
            <a:off x="4010025" y="2019300"/>
            <a:ext cx="1219200" cy="427038"/>
          </a:xfrm>
          <a:prstGeom prst="rect">
            <a:avLst/>
          </a:prstGeom>
          <a:noFill/>
          <a:ln w="9525">
            <a:noFill/>
            <a:miter lim="800000"/>
            <a:headEnd/>
            <a:tailEnd/>
          </a:ln>
        </p:spPr>
        <p:txBody>
          <a:bodyPr>
            <a:spAutoFit/>
          </a:bodyPr>
          <a:lstStyle/>
          <a:p>
            <a:pPr defTabSz="762000">
              <a:spcBef>
                <a:spcPct val="50000"/>
              </a:spcBef>
            </a:pPr>
            <a:r>
              <a:rPr lang="en-US" sz="2200" dirty="0">
                <a:latin typeface="Times New Roman" pitchFamily="18" charset="0"/>
              </a:rPr>
              <a:t>S</a:t>
            </a:r>
          </a:p>
        </p:txBody>
      </p:sp>
      <p:sp>
        <p:nvSpPr>
          <p:cNvPr id="81924" name="Text Box 4"/>
          <p:cNvSpPr txBox="1">
            <a:spLocks noChangeArrowheads="1"/>
          </p:cNvSpPr>
          <p:nvPr/>
        </p:nvSpPr>
        <p:spPr bwMode="invGray">
          <a:xfrm>
            <a:off x="2714625" y="4881563"/>
            <a:ext cx="514350" cy="427037"/>
          </a:xfrm>
          <a:prstGeom prst="rect">
            <a:avLst/>
          </a:prstGeom>
          <a:noFill/>
          <a:ln w="9525">
            <a:noFill/>
            <a:miter lim="800000"/>
            <a:headEnd/>
            <a:tailEnd/>
          </a:ln>
        </p:spPr>
        <p:txBody>
          <a:bodyPr>
            <a:spAutoFit/>
          </a:bodyPr>
          <a:lstStyle/>
          <a:p>
            <a:pPr defTabSz="762000">
              <a:spcBef>
                <a:spcPct val="50000"/>
              </a:spcBef>
            </a:pPr>
            <a:r>
              <a:rPr lang="en-US" sz="2200" dirty="0">
                <a:latin typeface="Times New Roman" pitchFamily="18" charset="0"/>
              </a:rPr>
              <a:t>P</a:t>
            </a:r>
          </a:p>
        </p:txBody>
      </p:sp>
      <p:sp>
        <p:nvSpPr>
          <p:cNvPr id="81925" name="Text Box 5"/>
          <p:cNvSpPr txBox="1">
            <a:spLocks noChangeArrowheads="1"/>
          </p:cNvSpPr>
          <p:nvPr/>
        </p:nvSpPr>
        <p:spPr bwMode="invGray">
          <a:xfrm>
            <a:off x="5991225" y="4881563"/>
            <a:ext cx="409575" cy="427037"/>
          </a:xfrm>
          <a:prstGeom prst="rect">
            <a:avLst/>
          </a:prstGeom>
          <a:noFill/>
          <a:ln w="9525">
            <a:noFill/>
            <a:miter lim="800000"/>
            <a:headEnd/>
            <a:tailEnd/>
          </a:ln>
        </p:spPr>
        <p:txBody>
          <a:bodyPr>
            <a:spAutoFit/>
          </a:bodyPr>
          <a:lstStyle/>
          <a:p>
            <a:pPr defTabSz="762000">
              <a:spcBef>
                <a:spcPct val="50000"/>
              </a:spcBef>
            </a:pPr>
            <a:r>
              <a:rPr lang="en-US" sz="2200" dirty="0">
                <a:latin typeface="Times New Roman" pitchFamily="18" charset="0"/>
              </a:rPr>
              <a:t>R</a:t>
            </a:r>
          </a:p>
        </p:txBody>
      </p:sp>
      <p:sp>
        <p:nvSpPr>
          <p:cNvPr id="81926" name="Rectangle 6"/>
          <p:cNvSpPr>
            <a:spLocks noChangeArrowheads="1"/>
          </p:cNvSpPr>
          <p:nvPr/>
        </p:nvSpPr>
        <p:spPr bwMode="auto">
          <a:xfrm>
            <a:off x="2047875" y="1914525"/>
            <a:ext cx="5143500" cy="3667125"/>
          </a:xfrm>
          <a:prstGeom prst="rect">
            <a:avLst/>
          </a:prstGeom>
          <a:noFill/>
          <a:ln w="19050">
            <a:solidFill>
              <a:srgbClr val="FFFFFF"/>
            </a:solidFill>
            <a:miter lim="800000"/>
            <a:headEnd/>
            <a:tailEnd/>
          </a:ln>
        </p:spPr>
        <p:txBody>
          <a:bodyPr wrap="none" anchor="ctr"/>
          <a:lstStyle/>
          <a:p>
            <a:endParaRPr lang="en-US" dirty="0"/>
          </a:p>
        </p:txBody>
      </p:sp>
      <p:sp>
        <p:nvSpPr>
          <p:cNvPr id="81927" name="Text Box 7"/>
          <p:cNvSpPr txBox="1">
            <a:spLocks noChangeArrowheads="1"/>
          </p:cNvSpPr>
          <p:nvPr/>
        </p:nvSpPr>
        <p:spPr bwMode="auto">
          <a:xfrm>
            <a:off x="0" y="5562600"/>
            <a:ext cx="8410575" cy="641350"/>
          </a:xfrm>
          <a:prstGeom prst="rect">
            <a:avLst/>
          </a:prstGeom>
          <a:noFill/>
          <a:ln w="9525">
            <a:noFill/>
            <a:miter lim="800000"/>
            <a:headEnd/>
            <a:tailEnd/>
          </a:ln>
        </p:spPr>
        <p:txBody>
          <a:bodyPr>
            <a:spAutoFit/>
          </a:bodyPr>
          <a:lstStyle/>
          <a:p>
            <a:pPr lvl="2" indent="-514350" algn="l" defTabSz="762000">
              <a:spcBef>
                <a:spcPct val="50000"/>
              </a:spcBef>
              <a:buFont typeface="Wingdings" pitchFamily="2" charset="2"/>
              <a:buChar char="Ø"/>
              <a:tabLst>
                <a:tab pos="685800" algn="l"/>
              </a:tabLst>
            </a:pPr>
            <a:r>
              <a:rPr lang="en-US" sz="1800" dirty="0"/>
              <a:t>The credit spread  (s) can be characterized as the default probability (P)  times the loss in the event of a default (R).</a:t>
            </a:r>
          </a:p>
        </p:txBody>
      </p:sp>
      <p:sp>
        <p:nvSpPr>
          <p:cNvPr id="81928" name="Text Box 8"/>
          <p:cNvSpPr txBox="1">
            <a:spLocks noChangeArrowheads="1"/>
          </p:cNvSpPr>
          <p:nvPr/>
        </p:nvSpPr>
        <p:spPr bwMode="auto">
          <a:xfrm>
            <a:off x="685800" y="2743200"/>
            <a:ext cx="2981325" cy="488950"/>
          </a:xfrm>
          <a:prstGeom prst="rect">
            <a:avLst/>
          </a:prstGeom>
          <a:noFill/>
          <a:ln w="9525">
            <a:noFill/>
            <a:miter lim="800000"/>
            <a:headEnd/>
            <a:tailEnd/>
          </a:ln>
        </p:spPr>
        <p:txBody>
          <a:bodyPr>
            <a:spAutoFit/>
          </a:bodyPr>
          <a:lstStyle/>
          <a:p>
            <a:pPr algn="l" defTabSz="762000">
              <a:spcBef>
                <a:spcPct val="50000"/>
              </a:spcBef>
            </a:pPr>
            <a:r>
              <a:rPr lang="en-US" sz="2600" dirty="0">
                <a:latin typeface="Times New Roman" pitchFamily="18" charset="0"/>
              </a:rPr>
              <a:t>The Credit Triangle</a:t>
            </a:r>
          </a:p>
        </p:txBody>
      </p:sp>
      <p:sp>
        <p:nvSpPr>
          <p:cNvPr id="81929" name="Text Box 9"/>
          <p:cNvSpPr txBox="1">
            <a:spLocks noChangeArrowheads="1"/>
          </p:cNvSpPr>
          <p:nvPr/>
        </p:nvSpPr>
        <p:spPr bwMode="auto">
          <a:xfrm>
            <a:off x="3819525" y="3981450"/>
            <a:ext cx="1609725" cy="396875"/>
          </a:xfrm>
          <a:prstGeom prst="rect">
            <a:avLst/>
          </a:prstGeom>
          <a:noFill/>
          <a:ln w="9525">
            <a:noFill/>
            <a:miter lim="800000"/>
            <a:headEnd/>
            <a:tailEnd/>
          </a:ln>
        </p:spPr>
        <p:txBody>
          <a:bodyPr>
            <a:spAutoFit/>
          </a:bodyPr>
          <a:lstStyle/>
          <a:p>
            <a:pPr defTabSz="762000">
              <a:buClr>
                <a:schemeClr val="tx2"/>
              </a:buClr>
            </a:pPr>
            <a:r>
              <a:rPr lang="en-US" sz="2000" b="1" dirty="0">
                <a:latin typeface="Times New Roman" pitchFamily="18" charset="0"/>
              </a:rPr>
              <a:t>S = P (1-R)</a:t>
            </a:r>
          </a:p>
        </p:txBody>
      </p:sp>
      <p:sp>
        <p:nvSpPr>
          <p:cNvPr id="81930" name="Rectangle 10"/>
          <p:cNvSpPr>
            <a:spLocks noGrp="1" noChangeArrowheads="1"/>
          </p:cNvSpPr>
          <p:nvPr>
            <p:ph type="title"/>
          </p:nvPr>
        </p:nvSpPr>
        <p:spPr/>
        <p:txBody>
          <a:bodyPr/>
          <a:lstStyle/>
          <a:p>
            <a:pPr eaLnBrk="0" latinLnBrk="0" hangingPunct="0"/>
            <a:r>
              <a:rPr lang="en-US" dirty="0" smtClean="0"/>
              <a:t>Credit Spread on Debt Facilities</a:t>
            </a:r>
          </a:p>
        </p:txBody>
      </p:sp>
      <p:sp>
        <p:nvSpPr>
          <p:cNvPr id="81931" name="Rectangle 11"/>
          <p:cNvSpPr>
            <a:spLocks noGrp="1" noChangeArrowheads="1"/>
          </p:cNvSpPr>
          <p:nvPr>
            <p:ph idx="1"/>
          </p:nvPr>
        </p:nvSpPr>
        <p:spPr/>
        <p:txBody>
          <a:bodyPr/>
          <a:lstStyle/>
          <a:p>
            <a:pPr latinLnBrk="0" hangingPunct="0"/>
            <a:r>
              <a:rPr lang="en-US" dirty="0" smtClean="0"/>
              <a:t>The spread on a loan is directly related to the probability of default and the loss, given default.</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82</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304800" y="2743200"/>
            <a:ext cx="1752600" cy="1690688"/>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dirty="0">
              <a:latin typeface="Times New Roman" pitchFamily="18" charset="0"/>
            </a:endParaRPr>
          </a:p>
          <a:p>
            <a:pPr eaLnBrk="1" hangingPunct="1">
              <a:spcBef>
                <a:spcPct val="50000"/>
              </a:spcBef>
            </a:pPr>
            <a:r>
              <a:rPr lang="en-US" sz="1600" b="1" dirty="0">
                <a:latin typeface="Times New Roman" pitchFamily="18" charset="0"/>
              </a:rPr>
              <a:t>EXPECTED LOSS</a:t>
            </a:r>
          </a:p>
          <a:p>
            <a:pPr eaLnBrk="1" hangingPunct="1">
              <a:spcBef>
                <a:spcPct val="50000"/>
              </a:spcBef>
            </a:pPr>
            <a:endParaRPr lang="en-US" sz="1600" b="1" dirty="0">
              <a:latin typeface="Times New Roman" pitchFamily="18" charset="0"/>
            </a:endParaRPr>
          </a:p>
          <a:p>
            <a:pPr eaLnBrk="1" hangingPunct="1">
              <a:spcBef>
                <a:spcPct val="50000"/>
              </a:spcBef>
            </a:pPr>
            <a:r>
              <a:rPr lang="en-US" sz="1600" b="1" dirty="0">
                <a:latin typeface="Times New Roman" pitchFamily="18" charset="0"/>
              </a:rPr>
              <a:t>$$</a:t>
            </a:r>
          </a:p>
        </p:txBody>
      </p:sp>
      <p:sp>
        <p:nvSpPr>
          <p:cNvPr id="82947" name="Text Box 3"/>
          <p:cNvSpPr txBox="1">
            <a:spLocks noChangeArrowheads="1"/>
          </p:cNvSpPr>
          <p:nvPr/>
        </p:nvSpPr>
        <p:spPr bwMode="auto">
          <a:xfrm>
            <a:off x="2133600" y="3429000"/>
            <a:ext cx="381000" cy="457200"/>
          </a:xfrm>
          <a:prstGeom prst="rect">
            <a:avLst/>
          </a:prstGeom>
          <a:noFill/>
          <a:ln w="9525">
            <a:noFill/>
            <a:miter lim="800000"/>
            <a:headEnd/>
            <a:tailEnd/>
          </a:ln>
        </p:spPr>
        <p:txBody>
          <a:bodyPr>
            <a:spAutoFit/>
          </a:bodyPr>
          <a:lstStyle/>
          <a:p>
            <a:pPr algn="l" eaLnBrk="1" hangingPunct="1">
              <a:spcBef>
                <a:spcPct val="50000"/>
              </a:spcBef>
            </a:pPr>
            <a:r>
              <a:rPr lang="en-US" sz="2400" dirty="0">
                <a:latin typeface="Times New Roman" pitchFamily="18" charset="0"/>
              </a:rPr>
              <a:t>=</a:t>
            </a:r>
          </a:p>
        </p:txBody>
      </p:sp>
      <p:sp>
        <p:nvSpPr>
          <p:cNvPr id="82948" name="Text Box 4"/>
          <p:cNvSpPr txBox="1">
            <a:spLocks noChangeArrowheads="1"/>
          </p:cNvSpPr>
          <p:nvPr/>
        </p:nvSpPr>
        <p:spPr bwMode="auto">
          <a:xfrm>
            <a:off x="2514600" y="2743200"/>
            <a:ext cx="1752600" cy="1690688"/>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dirty="0">
              <a:latin typeface="Times New Roman" pitchFamily="18" charset="0"/>
            </a:endParaRPr>
          </a:p>
          <a:p>
            <a:pPr eaLnBrk="1" hangingPunct="1">
              <a:spcBef>
                <a:spcPct val="50000"/>
              </a:spcBef>
            </a:pPr>
            <a:r>
              <a:rPr lang="en-US" sz="1600" b="1" dirty="0">
                <a:latin typeface="Times New Roman" pitchFamily="18" charset="0"/>
              </a:rPr>
              <a:t>Probability of Default</a:t>
            </a:r>
          </a:p>
          <a:p>
            <a:pPr eaLnBrk="1" hangingPunct="1">
              <a:spcBef>
                <a:spcPct val="50000"/>
              </a:spcBef>
            </a:pPr>
            <a:r>
              <a:rPr lang="en-US" sz="1600" b="1" dirty="0">
                <a:latin typeface="Times New Roman" pitchFamily="18" charset="0"/>
              </a:rPr>
              <a:t>(PD)</a:t>
            </a:r>
          </a:p>
          <a:p>
            <a:pPr eaLnBrk="1" hangingPunct="1">
              <a:spcBef>
                <a:spcPct val="50000"/>
              </a:spcBef>
            </a:pPr>
            <a:r>
              <a:rPr lang="en-US" sz="1600" b="1" dirty="0">
                <a:latin typeface="Times New Roman" pitchFamily="18" charset="0"/>
              </a:rPr>
              <a:t>%</a:t>
            </a:r>
          </a:p>
        </p:txBody>
      </p:sp>
      <p:sp>
        <p:nvSpPr>
          <p:cNvPr id="82949" name="Text Box 5"/>
          <p:cNvSpPr txBox="1">
            <a:spLocks noChangeArrowheads="1"/>
          </p:cNvSpPr>
          <p:nvPr/>
        </p:nvSpPr>
        <p:spPr bwMode="auto">
          <a:xfrm>
            <a:off x="4343400" y="3352800"/>
            <a:ext cx="336550" cy="457200"/>
          </a:xfrm>
          <a:prstGeom prst="rect">
            <a:avLst/>
          </a:prstGeom>
          <a:noFill/>
          <a:ln w="9525">
            <a:noFill/>
            <a:miter lim="800000"/>
            <a:headEnd/>
            <a:tailEnd/>
          </a:ln>
        </p:spPr>
        <p:txBody>
          <a:bodyPr wrap="none">
            <a:spAutoFit/>
          </a:bodyPr>
          <a:lstStyle/>
          <a:p>
            <a:pPr algn="l" eaLnBrk="1" hangingPunct="1"/>
            <a:r>
              <a:rPr lang="en-US" sz="2400" dirty="0"/>
              <a:t>x</a:t>
            </a:r>
          </a:p>
        </p:txBody>
      </p:sp>
      <p:sp>
        <p:nvSpPr>
          <p:cNvPr id="82950" name="Text Box 6"/>
          <p:cNvSpPr txBox="1">
            <a:spLocks noChangeArrowheads="1"/>
          </p:cNvSpPr>
          <p:nvPr/>
        </p:nvSpPr>
        <p:spPr bwMode="auto">
          <a:xfrm>
            <a:off x="4724400" y="2743200"/>
            <a:ext cx="1752600" cy="1692275"/>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dirty="0">
              <a:latin typeface="Times New Roman" pitchFamily="18" charset="0"/>
            </a:endParaRPr>
          </a:p>
          <a:p>
            <a:pPr eaLnBrk="1" hangingPunct="1">
              <a:lnSpc>
                <a:spcPct val="75000"/>
              </a:lnSpc>
              <a:spcBef>
                <a:spcPct val="50000"/>
              </a:spcBef>
            </a:pPr>
            <a:r>
              <a:rPr lang="en-US" sz="1600" b="1" dirty="0">
                <a:latin typeface="Times New Roman" pitchFamily="18" charset="0"/>
              </a:rPr>
              <a:t>Loss Severity </a:t>
            </a:r>
          </a:p>
          <a:p>
            <a:pPr eaLnBrk="1" hangingPunct="1">
              <a:lnSpc>
                <a:spcPct val="75000"/>
              </a:lnSpc>
              <a:spcBef>
                <a:spcPct val="50000"/>
              </a:spcBef>
            </a:pPr>
            <a:r>
              <a:rPr lang="en-US" sz="1600" b="1" dirty="0">
                <a:latin typeface="Times New Roman" pitchFamily="18" charset="0"/>
              </a:rPr>
              <a:t>Given Default</a:t>
            </a:r>
          </a:p>
          <a:p>
            <a:pPr eaLnBrk="1" hangingPunct="1">
              <a:spcBef>
                <a:spcPct val="50000"/>
              </a:spcBef>
            </a:pPr>
            <a:r>
              <a:rPr lang="en-US" sz="1600" b="1" dirty="0">
                <a:latin typeface="Times New Roman" pitchFamily="18" charset="0"/>
              </a:rPr>
              <a:t>(Severity)</a:t>
            </a:r>
          </a:p>
          <a:p>
            <a:pPr eaLnBrk="1" hangingPunct="1">
              <a:spcBef>
                <a:spcPct val="50000"/>
              </a:spcBef>
            </a:pPr>
            <a:r>
              <a:rPr lang="en-US" sz="1600" b="1" dirty="0">
                <a:latin typeface="Times New Roman" pitchFamily="18" charset="0"/>
              </a:rPr>
              <a:t>%</a:t>
            </a:r>
          </a:p>
        </p:txBody>
      </p:sp>
      <p:sp>
        <p:nvSpPr>
          <p:cNvPr id="82951" name="Text Box 7"/>
          <p:cNvSpPr txBox="1">
            <a:spLocks noChangeArrowheads="1"/>
          </p:cNvSpPr>
          <p:nvPr/>
        </p:nvSpPr>
        <p:spPr bwMode="auto">
          <a:xfrm>
            <a:off x="6934200" y="2743200"/>
            <a:ext cx="1752600" cy="1692275"/>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dirty="0">
              <a:latin typeface="Times New Roman" pitchFamily="18" charset="0"/>
            </a:endParaRPr>
          </a:p>
          <a:p>
            <a:pPr eaLnBrk="1" hangingPunct="1">
              <a:lnSpc>
                <a:spcPct val="75000"/>
              </a:lnSpc>
              <a:spcBef>
                <a:spcPct val="50000"/>
              </a:spcBef>
            </a:pPr>
            <a:r>
              <a:rPr lang="en-US" sz="1600" b="1" dirty="0">
                <a:latin typeface="Times New Roman" pitchFamily="18" charset="0"/>
              </a:rPr>
              <a:t>Loan Equivalent</a:t>
            </a:r>
          </a:p>
          <a:p>
            <a:pPr eaLnBrk="1" hangingPunct="1">
              <a:lnSpc>
                <a:spcPct val="75000"/>
              </a:lnSpc>
              <a:spcBef>
                <a:spcPct val="50000"/>
              </a:spcBef>
            </a:pPr>
            <a:r>
              <a:rPr lang="en-US" sz="1600" b="1" dirty="0">
                <a:latin typeface="Times New Roman" pitchFamily="18" charset="0"/>
              </a:rPr>
              <a:t>Exposure</a:t>
            </a:r>
          </a:p>
          <a:p>
            <a:pPr eaLnBrk="1" hangingPunct="1">
              <a:spcBef>
                <a:spcPct val="50000"/>
              </a:spcBef>
            </a:pPr>
            <a:r>
              <a:rPr lang="en-US" sz="1600" b="1" dirty="0">
                <a:latin typeface="Times New Roman" pitchFamily="18" charset="0"/>
              </a:rPr>
              <a:t>(Exposure)</a:t>
            </a:r>
          </a:p>
          <a:p>
            <a:pPr eaLnBrk="1" hangingPunct="1">
              <a:spcBef>
                <a:spcPct val="50000"/>
              </a:spcBef>
            </a:pPr>
            <a:r>
              <a:rPr lang="en-US" sz="1600" b="1" dirty="0">
                <a:latin typeface="Times New Roman" pitchFamily="18" charset="0"/>
              </a:rPr>
              <a:t>$$</a:t>
            </a:r>
          </a:p>
        </p:txBody>
      </p:sp>
      <p:sp>
        <p:nvSpPr>
          <p:cNvPr id="82952" name="Text Box 8"/>
          <p:cNvSpPr txBox="1">
            <a:spLocks noChangeArrowheads="1"/>
          </p:cNvSpPr>
          <p:nvPr/>
        </p:nvSpPr>
        <p:spPr bwMode="auto">
          <a:xfrm>
            <a:off x="6553200" y="3352800"/>
            <a:ext cx="336550" cy="457200"/>
          </a:xfrm>
          <a:prstGeom prst="rect">
            <a:avLst/>
          </a:prstGeom>
          <a:noFill/>
          <a:ln w="9525">
            <a:noFill/>
            <a:miter lim="800000"/>
            <a:headEnd/>
            <a:tailEnd/>
          </a:ln>
        </p:spPr>
        <p:txBody>
          <a:bodyPr wrap="none">
            <a:spAutoFit/>
          </a:bodyPr>
          <a:lstStyle/>
          <a:p>
            <a:pPr algn="l" eaLnBrk="1" hangingPunct="1"/>
            <a:r>
              <a:rPr lang="en-US" sz="2400" dirty="0"/>
              <a:t>x</a:t>
            </a:r>
          </a:p>
        </p:txBody>
      </p:sp>
      <p:sp>
        <p:nvSpPr>
          <p:cNvPr id="82953" name="Text Box 9"/>
          <p:cNvSpPr txBox="1">
            <a:spLocks noChangeArrowheads="1"/>
          </p:cNvSpPr>
          <p:nvPr/>
        </p:nvSpPr>
        <p:spPr bwMode="auto">
          <a:xfrm>
            <a:off x="304800" y="5486400"/>
            <a:ext cx="5486400" cy="366713"/>
          </a:xfrm>
          <a:prstGeom prst="rect">
            <a:avLst/>
          </a:prstGeom>
          <a:noFill/>
          <a:ln w="9525">
            <a:noFill/>
            <a:miter lim="800000"/>
            <a:headEnd/>
            <a:tailEnd/>
          </a:ln>
        </p:spPr>
        <p:txBody>
          <a:bodyPr>
            <a:spAutoFit/>
          </a:bodyPr>
          <a:lstStyle/>
          <a:p>
            <a:pPr algn="l" eaLnBrk="1" hangingPunct="1">
              <a:spcBef>
                <a:spcPct val="50000"/>
              </a:spcBef>
            </a:pPr>
            <a:r>
              <a:rPr lang="en-US" sz="1800" b="1" dirty="0">
                <a:latin typeface="Times New Roman" pitchFamily="18" charset="0"/>
              </a:rPr>
              <a:t>The focus of grading tools is on modeling PD</a:t>
            </a:r>
          </a:p>
        </p:txBody>
      </p:sp>
      <p:sp>
        <p:nvSpPr>
          <p:cNvPr id="82954" name="Text Box 10"/>
          <p:cNvSpPr txBox="1">
            <a:spLocks noChangeArrowheads="1"/>
          </p:cNvSpPr>
          <p:nvPr/>
        </p:nvSpPr>
        <p:spPr bwMode="auto">
          <a:xfrm>
            <a:off x="24384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dirty="0">
                <a:latin typeface="Times New Roman" pitchFamily="18" charset="0"/>
              </a:rPr>
              <a:t>What is the probability of the counterparty defaulting?</a:t>
            </a:r>
          </a:p>
        </p:txBody>
      </p:sp>
      <p:sp>
        <p:nvSpPr>
          <p:cNvPr id="82955" name="Text Box 11"/>
          <p:cNvSpPr txBox="1">
            <a:spLocks noChangeArrowheads="1"/>
          </p:cNvSpPr>
          <p:nvPr/>
        </p:nvSpPr>
        <p:spPr bwMode="auto">
          <a:xfrm>
            <a:off x="46482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dirty="0">
                <a:latin typeface="Times New Roman" pitchFamily="18" charset="0"/>
              </a:rPr>
              <a:t>If default occurs, how much of this do we expect to lose?</a:t>
            </a:r>
          </a:p>
        </p:txBody>
      </p:sp>
      <p:sp>
        <p:nvSpPr>
          <p:cNvPr id="82956" name="Text Box 12"/>
          <p:cNvSpPr txBox="1">
            <a:spLocks noChangeArrowheads="1"/>
          </p:cNvSpPr>
          <p:nvPr/>
        </p:nvSpPr>
        <p:spPr bwMode="auto">
          <a:xfrm>
            <a:off x="67818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dirty="0">
                <a:latin typeface="Times New Roman" pitchFamily="18" charset="0"/>
              </a:rPr>
              <a:t>If default occurs, how much exposure do we expect to have?</a:t>
            </a:r>
          </a:p>
        </p:txBody>
      </p:sp>
      <p:sp>
        <p:nvSpPr>
          <p:cNvPr id="82957" name="AutoShape 13"/>
          <p:cNvSpPr>
            <a:spLocks/>
          </p:cNvSpPr>
          <p:nvPr/>
        </p:nvSpPr>
        <p:spPr bwMode="auto">
          <a:xfrm rot="5400000">
            <a:off x="3314700" y="1638300"/>
            <a:ext cx="152400" cy="1752600"/>
          </a:xfrm>
          <a:prstGeom prst="leftBracket">
            <a:avLst>
              <a:gd name="adj" fmla="val 95833"/>
            </a:avLst>
          </a:prstGeom>
          <a:noFill/>
          <a:ln w="9525">
            <a:solidFill>
              <a:schemeClr val="tx1"/>
            </a:solidFill>
            <a:round/>
            <a:headEnd/>
            <a:tailEnd/>
          </a:ln>
        </p:spPr>
        <p:txBody>
          <a:bodyPr wrap="none" anchor="ctr"/>
          <a:lstStyle/>
          <a:p>
            <a:endParaRPr lang="en-US" dirty="0"/>
          </a:p>
        </p:txBody>
      </p:sp>
      <p:sp>
        <p:nvSpPr>
          <p:cNvPr id="82958" name="AutoShape 14"/>
          <p:cNvSpPr>
            <a:spLocks/>
          </p:cNvSpPr>
          <p:nvPr/>
        </p:nvSpPr>
        <p:spPr bwMode="auto">
          <a:xfrm rot="5400000">
            <a:off x="6629400" y="533400"/>
            <a:ext cx="152400" cy="3962400"/>
          </a:xfrm>
          <a:prstGeom prst="leftBracket">
            <a:avLst>
              <a:gd name="adj" fmla="val 216667"/>
            </a:avLst>
          </a:prstGeom>
          <a:noFill/>
          <a:ln w="9525">
            <a:solidFill>
              <a:schemeClr val="tx1"/>
            </a:solidFill>
            <a:round/>
            <a:headEnd/>
            <a:tailEnd/>
          </a:ln>
        </p:spPr>
        <p:txBody>
          <a:bodyPr wrap="none" anchor="ctr"/>
          <a:lstStyle/>
          <a:p>
            <a:endParaRPr lang="en-US" dirty="0"/>
          </a:p>
        </p:txBody>
      </p:sp>
      <p:sp>
        <p:nvSpPr>
          <p:cNvPr id="82959" name="Text Box 15"/>
          <p:cNvSpPr txBox="1">
            <a:spLocks noChangeArrowheads="1"/>
          </p:cNvSpPr>
          <p:nvPr/>
        </p:nvSpPr>
        <p:spPr bwMode="auto">
          <a:xfrm>
            <a:off x="2667000" y="1905000"/>
            <a:ext cx="1524000" cy="336550"/>
          </a:xfrm>
          <a:prstGeom prst="rect">
            <a:avLst/>
          </a:prstGeom>
          <a:noFill/>
          <a:ln w="9525">
            <a:noFill/>
            <a:miter lim="800000"/>
            <a:headEnd/>
            <a:tailEnd/>
          </a:ln>
        </p:spPr>
        <p:txBody>
          <a:bodyPr>
            <a:spAutoFit/>
          </a:bodyPr>
          <a:lstStyle/>
          <a:p>
            <a:pPr algn="l" eaLnBrk="1" hangingPunct="1">
              <a:spcBef>
                <a:spcPct val="50000"/>
              </a:spcBef>
            </a:pPr>
            <a:endParaRPr lang="en-US" sz="1600" dirty="0">
              <a:latin typeface="Times New Roman" pitchFamily="18" charset="0"/>
            </a:endParaRPr>
          </a:p>
        </p:txBody>
      </p:sp>
      <p:sp>
        <p:nvSpPr>
          <p:cNvPr id="82960" name="Text Box 16"/>
          <p:cNvSpPr txBox="1">
            <a:spLocks noChangeArrowheads="1"/>
          </p:cNvSpPr>
          <p:nvPr/>
        </p:nvSpPr>
        <p:spPr bwMode="auto">
          <a:xfrm>
            <a:off x="2514600" y="1981200"/>
            <a:ext cx="1752600" cy="336550"/>
          </a:xfrm>
          <a:prstGeom prst="rect">
            <a:avLst/>
          </a:prstGeom>
          <a:noFill/>
          <a:ln w="9525">
            <a:noFill/>
            <a:miter lim="800000"/>
            <a:headEnd/>
            <a:tailEnd/>
          </a:ln>
        </p:spPr>
        <p:txBody>
          <a:bodyPr>
            <a:spAutoFit/>
          </a:bodyPr>
          <a:lstStyle/>
          <a:p>
            <a:pPr eaLnBrk="1" hangingPunct="1">
              <a:spcBef>
                <a:spcPct val="50000"/>
              </a:spcBef>
            </a:pPr>
            <a:r>
              <a:rPr lang="en-US" sz="1600" b="1" dirty="0">
                <a:latin typeface="Times New Roman" pitchFamily="18" charset="0"/>
              </a:rPr>
              <a:t>Borrower Risk</a:t>
            </a:r>
            <a:r>
              <a:rPr lang="en-US" sz="1600" dirty="0">
                <a:latin typeface="Times New Roman" pitchFamily="18" charset="0"/>
              </a:rPr>
              <a:t> </a:t>
            </a:r>
          </a:p>
        </p:txBody>
      </p:sp>
      <p:sp>
        <p:nvSpPr>
          <p:cNvPr id="82961" name="Text Box 17"/>
          <p:cNvSpPr txBox="1">
            <a:spLocks noChangeArrowheads="1"/>
          </p:cNvSpPr>
          <p:nvPr/>
        </p:nvSpPr>
        <p:spPr bwMode="auto">
          <a:xfrm>
            <a:off x="5334000" y="1981200"/>
            <a:ext cx="2895600" cy="336550"/>
          </a:xfrm>
          <a:prstGeom prst="rect">
            <a:avLst/>
          </a:prstGeom>
          <a:noFill/>
          <a:ln w="9525">
            <a:noFill/>
            <a:miter lim="800000"/>
            <a:headEnd/>
            <a:tailEnd/>
          </a:ln>
        </p:spPr>
        <p:txBody>
          <a:bodyPr>
            <a:spAutoFit/>
          </a:bodyPr>
          <a:lstStyle/>
          <a:p>
            <a:pPr eaLnBrk="1" hangingPunct="1">
              <a:spcBef>
                <a:spcPct val="50000"/>
              </a:spcBef>
            </a:pPr>
            <a:r>
              <a:rPr lang="en-US" sz="1600" b="1" dirty="0">
                <a:latin typeface="Times New Roman" pitchFamily="18" charset="0"/>
              </a:rPr>
              <a:t>Facility Risk Related</a:t>
            </a:r>
          </a:p>
        </p:txBody>
      </p:sp>
      <p:sp>
        <p:nvSpPr>
          <p:cNvPr id="82962" name="Rectangle 18"/>
          <p:cNvSpPr>
            <a:spLocks noGrp="1" noChangeArrowheads="1"/>
          </p:cNvSpPr>
          <p:nvPr>
            <p:ph type="title"/>
          </p:nvPr>
        </p:nvSpPr>
        <p:spPr/>
        <p:txBody>
          <a:bodyPr>
            <a:normAutofit fontScale="90000"/>
          </a:bodyPr>
          <a:lstStyle/>
          <a:p>
            <a:pPr eaLnBrk="0" latinLnBrk="0" hangingPunct="0"/>
            <a:r>
              <a:rPr lang="en-US" dirty="0" smtClean="0"/>
              <a:t>Expected Loss Can Be Broken Down Into Three Components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83</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normAutofit fontScale="90000"/>
          </a:bodyPr>
          <a:lstStyle/>
          <a:p>
            <a:r>
              <a:rPr lang="en-US" dirty="0" smtClean="0"/>
              <a:t>Comparison of PD x LGD with Precise Formula</a:t>
            </a:r>
            <a:br>
              <a:rPr lang="en-US" dirty="0" smtClean="0"/>
            </a:br>
            <a:r>
              <a:rPr lang="en-US" dirty="0" smtClean="0"/>
              <a:t>Case 1: No LGD and One Year</a:t>
            </a:r>
          </a:p>
        </p:txBody>
      </p:sp>
      <p:sp>
        <p:nvSpPr>
          <p:cNvPr id="83971" name="Rectangle 3"/>
          <p:cNvSpPr>
            <a:spLocks noGrp="1" noChangeArrowheads="1"/>
          </p:cNvSpPr>
          <p:nvPr>
            <p:ph idx="1"/>
          </p:nvPr>
        </p:nvSpPr>
        <p:spPr/>
        <p:txBody>
          <a:bodyPr/>
          <a:lstStyle/>
          <a:p>
            <a:r>
              <a:rPr lang="en-US" dirty="0" smtClean="0"/>
              <a:t>.</a:t>
            </a:r>
          </a:p>
          <a:p>
            <a:endParaRPr lang="en-US" dirty="0" smtClean="0"/>
          </a:p>
        </p:txBody>
      </p:sp>
      <p:pic>
        <p:nvPicPr>
          <p:cNvPr id="83972" name="Picture 4"/>
          <p:cNvPicPr>
            <a:picLocks noChangeAspect="1" noChangeArrowheads="1"/>
          </p:cNvPicPr>
          <p:nvPr/>
        </p:nvPicPr>
        <p:blipFill>
          <a:blip r:embed="rId2" cstate="print"/>
          <a:srcRect/>
          <a:stretch>
            <a:fillRect/>
          </a:stretch>
        </p:blipFill>
        <p:spPr bwMode="auto">
          <a:xfrm>
            <a:off x="1905000" y="1600200"/>
            <a:ext cx="4629150" cy="4579938"/>
          </a:xfrm>
          <a:prstGeom prst="rect">
            <a:avLst/>
          </a:prstGeom>
          <a:noFill/>
          <a:ln w="12700">
            <a:noFill/>
            <a:miter lim="800000"/>
            <a:headEnd type="none" w="sm" len="sm"/>
            <a:tailEnd type="none" w="sm" len="sm"/>
          </a:ln>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84</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normAutofit fontScale="90000"/>
          </a:bodyPr>
          <a:lstStyle/>
          <a:p>
            <a:r>
              <a:rPr lang="en-US" dirty="0" smtClean="0"/>
              <a:t>Comparison of PD x LGD with Precise Formula</a:t>
            </a:r>
            <a:br>
              <a:rPr lang="en-US" dirty="0" smtClean="0"/>
            </a:br>
            <a:r>
              <a:rPr lang="en-US" dirty="0" smtClean="0"/>
              <a:t>Case 2: LGD and Multiple Years</a:t>
            </a:r>
          </a:p>
        </p:txBody>
      </p:sp>
      <p:sp>
        <p:nvSpPr>
          <p:cNvPr id="84995" name="Rectangle 3"/>
          <p:cNvSpPr>
            <a:spLocks noGrp="1" noChangeArrowheads="1"/>
          </p:cNvSpPr>
          <p:nvPr>
            <p:ph idx="1"/>
          </p:nvPr>
        </p:nvSpPr>
        <p:spPr/>
        <p:txBody>
          <a:bodyPr/>
          <a:lstStyle/>
          <a:p>
            <a:r>
              <a:rPr lang="en-US" dirty="0" smtClean="0"/>
              <a:t>.</a:t>
            </a:r>
          </a:p>
          <a:p>
            <a:endParaRPr lang="en-US" dirty="0" smtClean="0"/>
          </a:p>
        </p:txBody>
      </p:sp>
      <p:pic>
        <p:nvPicPr>
          <p:cNvPr id="84996" name="Picture 6"/>
          <p:cNvPicPr>
            <a:picLocks noChangeAspect="1" noChangeArrowheads="1"/>
          </p:cNvPicPr>
          <p:nvPr/>
        </p:nvPicPr>
        <p:blipFill>
          <a:blip r:embed="rId2" cstate="print"/>
          <a:srcRect/>
          <a:stretch>
            <a:fillRect/>
          </a:stretch>
        </p:blipFill>
        <p:spPr bwMode="auto">
          <a:xfrm>
            <a:off x="1219200" y="1828800"/>
            <a:ext cx="7237413" cy="4230688"/>
          </a:xfrm>
          <a:prstGeom prst="rect">
            <a:avLst/>
          </a:prstGeom>
          <a:noFill/>
          <a:ln w="12700">
            <a:noFill/>
            <a:miter lim="800000"/>
            <a:headEnd type="none" w="sm" len="sm"/>
            <a:tailEnd type="none" w="sm" len="sm"/>
          </a:ln>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85</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normAutofit fontScale="90000"/>
          </a:bodyPr>
          <a:lstStyle/>
          <a:p>
            <a:r>
              <a:rPr lang="en-US" dirty="0" smtClean="0"/>
              <a:t/>
            </a:r>
            <a:br>
              <a:rPr lang="en-US" dirty="0" smtClean="0"/>
            </a:br>
            <a:r>
              <a:rPr lang="en-US" dirty="0" smtClean="0"/>
              <a:t>Recovery Rates</a:t>
            </a:r>
          </a:p>
        </p:txBody>
      </p:sp>
      <p:pic>
        <p:nvPicPr>
          <p:cNvPr id="87043" name="Picture 3"/>
          <p:cNvPicPr>
            <a:picLocks noGrp="1" noChangeAspect="1" noChangeArrowheads="1"/>
          </p:cNvPicPr>
          <p:nvPr>
            <p:ph idx="1"/>
          </p:nvPr>
        </p:nvPicPr>
        <p:blipFill>
          <a:blip r:embed="rId2" cstate="print"/>
          <a:stretch>
            <a:fillRect/>
          </a:stretch>
        </p:blipFill>
        <p:spPr>
          <a:xfrm>
            <a:off x="2214563" y="1357313"/>
            <a:ext cx="4714874" cy="4929187"/>
          </a:xfrm>
          <a:noFill/>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86</a:t>
            </a:fld>
            <a:endParaRPr lang="ko-KR"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ko-KR" dirty="0" smtClean="0"/>
              <a:t>Putting Things Together and Measuring the Risk Adjusted Return on Capital</a:t>
            </a:r>
            <a:endParaRPr lang="ko-KR" altLang="en-US" dirty="0"/>
          </a:p>
        </p:txBody>
      </p:sp>
      <p:pic>
        <p:nvPicPr>
          <p:cNvPr id="5" name="Content Placeholder 4"/>
          <p:cNvPicPr>
            <a:picLocks noGrp="1" noChangeAspect="1"/>
          </p:cNvPicPr>
          <p:nvPr>
            <p:ph idx="1"/>
          </p:nvPr>
        </p:nvPicPr>
        <p:blipFill>
          <a:blip r:embed="rId2"/>
          <a:stretch>
            <a:fillRect/>
          </a:stretch>
        </p:blipFill>
        <p:spPr>
          <a:xfrm>
            <a:off x="428625" y="1681381"/>
            <a:ext cx="8286750" cy="4281050"/>
          </a:xfrm>
          <a:prstGeom prst="rect">
            <a:avLst/>
          </a:prstGeom>
        </p:spPr>
      </p:pic>
      <p:sp>
        <p:nvSpPr>
          <p:cNvPr id="4" name="Slide Number Placeholder 3"/>
          <p:cNvSpPr>
            <a:spLocks noGrp="1"/>
          </p:cNvSpPr>
          <p:nvPr>
            <p:ph type="sldNum" sz="quarter" idx="12"/>
          </p:nvPr>
        </p:nvSpPr>
        <p:spPr/>
        <p:txBody>
          <a:bodyPr/>
          <a:lstStyle/>
          <a:p>
            <a:fld id="{0C3A1854-6B63-4059-B360-A3C4972BF0FC}" type="slidenum">
              <a:rPr lang="ko-KR" altLang="en-US" smtClean="0"/>
              <a:pPr/>
              <a:t>87</a:t>
            </a:fld>
            <a:endParaRPr lang="ko-KR" altLang="en-US"/>
          </a:p>
        </p:txBody>
      </p:sp>
    </p:spTree>
    <p:extLst>
      <p:ext uri="{BB962C8B-B14F-4D97-AF65-F5344CB8AC3E}">
        <p14:creationId xmlns:p14="http://schemas.microsoft.com/office/powerpoint/2010/main" val="271419398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ctrTitle"/>
          </p:nvPr>
        </p:nvSpPr>
        <p:spPr/>
        <p:txBody>
          <a:bodyPr/>
          <a:lstStyle/>
          <a:p>
            <a:r>
              <a:rPr lang="en-US" dirty="0" smtClean="0"/>
              <a:t>Determining the Correct Ratio to Use in Measuring Profit</a:t>
            </a:r>
          </a:p>
        </p:txBody>
      </p:sp>
    </p:spTree>
    <p:extLst>
      <p:ext uri="{BB962C8B-B14F-4D97-AF65-F5344CB8AC3E}">
        <p14:creationId xmlns:p14="http://schemas.microsoft.com/office/powerpoint/2010/main" val="674312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Relevance of Measuring Profit for Credit Analysis</a:t>
            </a:r>
            <a:endParaRPr lang="en-US" dirty="0"/>
          </a:p>
        </p:txBody>
      </p:sp>
      <p:sp>
        <p:nvSpPr>
          <p:cNvPr id="3" name="Content Placeholder 2"/>
          <p:cNvSpPr>
            <a:spLocks noGrp="1"/>
          </p:cNvSpPr>
          <p:nvPr>
            <p:ph idx="1"/>
          </p:nvPr>
        </p:nvSpPr>
        <p:spPr/>
        <p:txBody>
          <a:bodyPr/>
          <a:lstStyle/>
          <a:p>
            <a:pPr latinLnBrk="0" hangingPunct="0"/>
            <a:r>
              <a:rPr lang="en-US" dirty="0" smtClean="0"/>
              <a:t>Some would say that the credit ratios are more important, but if there is no profit, there is no ability to repay debt</a:t>
            </a:r>
          </a:p>
          <a:p>
            <a:pPr latinLnBrk="0" hangingPunct="0"/>
            <a:r>
              <a:rPr lang="en-US" dirty="0" smtClean="0"/>
              <a:t>Long-term profitability should be assessed</a:t>
            </a:r>
          </a:p>
          <a:p>
            <a:pPr latinLnBrk="0" hangingPunct="0"/>
            <a:r>
              <a:rPr lang="en-US" dirty="0" smtClean="0"/>
              <a:t>The most important item is the danger of high rates of return</a:t>
            </a:r>
          </a:p>
          <a:p>
            <a:pPr lvl="1" eaLnBrk="0" latinLnBrk="0" hangingPunct="0"/>
            <a:r>
              <a:rPr lang="en-US" dirty="0" smtClean="0"/>
              <a:t>Attract competitors</a:t>
            </a:r>
          </a:p>
          <a:p>
            <a:pPr lvl="1" eaLnBrk="0" latinLnBrk="0" hangingPunct="0"/>
            <a:r>
              <a:rPr lang="en-US" dirty="0" smtClean="0"/>
              <a:t>Attract political risk</a:t>
            </a:r>
          </a:p>
          <a:p>
            <a:pPr lvl="1" eaLnBrk="0" latinLnBrk="0" hangingPunct="0"/>
            <a:r>
              <a:rPr lang="en-US" dirty="0" smtClean="0"/>
              <a:t>Artificially inflated</a:t>
            </a:r>
          </a:p>
          <a:p>
            <a:pPr lvl="1" eaLnBrk="0" latinLnBrk="0" hangingPunct="0"/>
            <a:r>
              <a:rPr lang="en-US" dirty="0" smtClean="0"/>
              <a:t>Subject to changes in tastes</a:t>
            </a:r>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89</a:t>
            </a:fld>
            <a:endParaRPr lang="ko-KR" altLang="en-US"/>
          </a:p>
        </p:txBody>
      </p:sp>
    </p:spTree>
    <p:extLst>
      <p:ext uri="{BB962C8B-B14F-4D97-AF65-F5344CB8AC3E}">
        <p14:creationId xmlns:p14="http://schemas.microsoft.com/office/powerpoint/2010/main" val="1162934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of Price Volatility in Industry Analysis</a:t>
            </a:r>
            <a:endParaRPr lang="en-US" dirty="0"/>
          </a:p>
        </p:txBody>
      </p:sp>
      <p:sp>
        <p:nvSpPr>
          <p:cNvPr id="3" name="Content Placeholder 2"/>
          <p:cNvSpPr>
            <a:spLocks noGrp="1"/>
          </p:cNvSpPr>
          <p:nvPr>
            <p:ph idx="1"/>
          </p:nvPr>
        </p:nvSpPr>
        <p:spPr>
          <a:xfrm>
            <a:off x="685800" y="1371600"/>
            <a:ext cx="7924800" cy="4648200"/>
          </a:xfrm>
        </p:spPr>
        <p:txBody>
          <a:bodyPr>
            <a:normAutofit fontScale="92500" lnSpcReduction="20000"/>
          </a:bodyPr>
          <a:lstStyle/>
          <a:p>
            <a:pPr latinLnBrk="0" hangingPunct="0"/>
            <a:r>
              <a:rPr lang="en-US" dirty="0" smtClean="0"/>
              <a:t>Demand Volatility</a:t>
            </a:r>
          </a:p>
          <a:p>
            <a:pPr lvl="1" eaLnBrk="0" latinLnBrk="0" hangingPunct="0"/>
            <a:r>
              <a:rPr lang="en-US" dirty="0" smtClean="0"/>
              <a:t>Technical Definition of Volatility</a:t>
            </a:r>
          </a:p>
          <a:p>
            <a:pPr lvl="1" eaLnBrk="0" latinLnBrk="0" hangingPunct="0"/>
            <a:r>
              <a:rPr lang="en-US" dirty="0" smtClean="0"/>
              <a:t>Different Distributions</a:t>
            </a:r>
          </a:p>
          <a:p>
            <a:pPr lvl="1" eaLnBrk="0" latinLnBrk="0" hangingPunct="0"/>
            <a:r>
              <a:rPr lang="en-US" dirty="0" smtClean="0"/>
              <a:t>Income Elasticity</a:t>
            </a:r>
          </a:p>
          <a:p>
            <a:pPr latinLnBrk="0" hangingPunct="0"/>
            <a:r>
              <a:rPr lang="en-US" dirty="0" smtClean="0"/>
              <a:t>Capital Expenditure Changes</a:t>
            </a:r>
          </a:p>
          <a:p>
            <a:pPr latinLnBrk="0" hangingPunct="0"/>
            <a:r>
              <a:rPr lang="en-US" dirty="0" smtClean="0"/>
              <a:t>Difference between Long-Run Marginal Cost and Short-Run Marginal Cost – Driven by Capital Intensity and Operating Leverage</a:t>
            </a:r>
          </a:p>
          <a:p>
            <a:pPr latinLnBrk="0" hangingPunct="0"/>
            <a:r>
              <a:rPr lang="en-US" dirty="0" smtClean="0"/>
              <a:t>Capital Intensity of Assets</a:t>
            </a:r>
          </a:p>
          <a:p>
            <a:pPr lvl="1" eaLnBrk="0" latinLnBrk="0" hangingPunct="0"/>
            <a:r>
              <a:rPr lang="en-US" dirty="0" smtClean="0"/>
              <a:t>Lifetime of Assets</a:t>
            </a:r>
          </a:p>
          <a:p>
            <a:pPr lvl="1" eaLnBrk="0" latinLnBrk="0" hangingPunct="0"/>
            <a:r>
              <a:rPr lang="en-US" dirty="0" smtClean="0"/>
              <a:t>Revenues versus Operating Costs</a:t>
            </a:r>
          </a:p>
          <a:p>
            <a:pPr latinLnBrk="0" hangingPunct="0"/>
            <a:r>
              <a:rPr lang="en-US" dirty="0" smtClean="0"/>
              <a:t>Operating Leverage</a:t>
            </a:r>
          </a:p>
          <a:p>
            <a:pPr latinLnBrk="0" hangingPunct="0"/>
            <a:endParaRPr lang="en-US" dirty="0"/>
          </a:p>
        </p:txBody>
      </p:sp>
      <p:sp>
        <p:nvSpPr>
          <p:cNvPr id="4" name="TextBox 3"/>
          <p:cNvSpPr txBox="1"/>
          <p:nvPr/>
        </p:nvSpPr>
        <p:spPr>
          <a:xfrm>
            <a:off x="5867400" y="1828800"/>
            <a:ext cx="2590800" cy="646331"/>
          </a:xfrm>
          <a:prstGeom prst="rect">
            <a:avLst/>
          </a:prstGeom>
          <a:solidFill>
            <a:srgbClr val="FFFF00"/>
          </a:solidFill>
        </p:spPr>
        <p:txBody>
          <a:bodyPr wrap="square" rtlCol="0">
            <a:spAutoFit/>
          </a:bodyPr>
          <a:lstStyle/>
          <a:p>
            <a:pPr algn="l"/>
            <a:r>
              <a:rPr lang="en-US" dirty="0" smtClean="0"/>
              <a:t>Exercise: Compute volatility from data that is downloaded from the industry analysis sheet</a:t>
            </a:r>
            <a:endParaRPr lang="en-US" dirty="0"/>
          </a:p>
        </p:txBody>
      </p:sp>
      <p:sp>
        <p:nvSpPr>
          <p:cNvPr id="5" name="Slide Number Placeholder 4"/>
          <p:cNvSpPr>
            <a:spLocks noGrp="1"/>
          </p:cNvSpPr>
          <p:nvPr>
            <p:ph type="sldNum" sz="quarter" idx="12"/>
          </p:nvPr>
        </p:nvSpPr>
        <p:spPr/>
        <p:txBody>
          <a:bodyPr/>
          <a:lstStyle/>
          <a:p>
            <a:fld id="{0C3A1854-6B63-4059-B360-A3C4972BF0FC}" type="slidenum">
              <a:rPr lang="ko-KR" altLang="en-US" smtClean="0"/>
              <a:pPr/>
              <a:t>9</a:t>
            </a:fld>
            <a:endParaRPr lang="ko-KR" altLang="en-US"/>
          </a:p>
        </p:txBody>
      </p:sp>
    </p:spTree>
    <p:extLst>
      <p:ext uri="{BB962C8B-B14F-4D97-AF65-F5344CB8AC3E}">
        <p14:creationId xmlns:p14="http://schemas.microsoft.com/office/powerpoint/2010/main" val="2275221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title"/>
          </p:nvPr>
        </p:nvSpPr>
        <p:spPr/>
        <p:txBody>
          <a:bodyPr>
            <a:noAutofit/>
          </a:bodyPr>
          <a:lstStyle/>
          <a:p>
            <a:r>
              <a:rPr lang="en-US" sz="2800" dirty="0" smtClean="0"/>
              <a:t>Financial Indicators of Management Performance</a:t>
            </a:r>
          </a:p>
        </p:txBody>
      </p:sp>
      <p:sp>
        <p:nvSpPr>
          <p:cNvPr id="43010" name="Rectangle 2"/>
          <p:cNvSpPr>
            <a:spLocks noGrp="1" noChangeArrowheads="1"/>
          </p:cNvSpPr>
          <p:nvPr>
            <p:ph idx="1"/>
          </p:nvPr>
        </p:nvSpPr>
        <p:spPr/>
        <p:txBody>
          <a:bodyPr>
            <a:normAutofit/>
          </a:bodyPr>
          <a:lstStyle/>
          <a:p>
            <a:pPr marL="342900" indent="-342900" latinLnBrk="0" hangingPunct="0"/>
            <a:r>
              <a:rPr lang="en-US" sz="2400" dirty="0" smtClean="0"/>
              <a:t>Evaluate Whether Management is Doing a Good Job with Investor Funds (Not if the company is appropriately valued)</a:t>
            </a:r>
          </a:p>
          <a:p>
            <a:pPr marL="742950" lvl="1" indent="-285750" eaLnBrk="0" latinLnBrk="0" hangingPunct="0"/>
            <a:r>
              <a:rPr lang="en-US" sz="2400" dirty="0" smtClean="0"/>
              <a:t>Return on Invested Capital</a:t>
            </a:r>
          </a:p>
          <a:p>
            <a:pPr marL="742950" lvl="1" indent="-285750" eaLnBrk="0" latinLnBrk="0" hangingPunct="0"/>
            <a:r>
              <a:rPr lang="en-US" sz="2400" dirty="0" smtClean="0"/>
              <a:t>Return on Assets</a:t>
            </a:r>
          </a:p>
          <a:p>
            <a:pPr marL="742950" lvl="1" indent="-285750" eaLnBrk="0" latinLnBrk="0" hangingPunct="0"/>
            <a:r>
              <a:rPr lang="en-US" sz="2400" dirty="0" smtClean="0"/>
              <a:t>Return on Equity</a:t>
            </a:r>
          </a:p>
          <a:p>
            <a:pPr marL="742950" lvl="1" indent="-285750" eaLnBrk="0" latinLnBrk="0" hangingPunct="0"/>
            <a:r>
              <a:rPr lang="en-US" sz="2400" dirty="0" smtClean="0"/>
              <a:t>Market/Book Ratio</a:t>
            </a:r>
          </a:p>
          <a:p>
            <a:pPr marL="742950" lvl="1" indent="-285750" eaLnBrk="0" latinLnBrk="0" hangingPunct="0"/>
            <a:r>
              <a:rPr lang="en-US" sz="2400" dirty="0" smtClean="0"/>
              <a:t>Market Value/Replacement Cost</a:t>
            </a:r>
          </a:p>
          <a:p>
            <a:pPr marL="342900" indent="-342900" latinLnBrk="0" hangingPunct="0"/>
            <a:r>
              <a:rPr lang="en-US" sz="2400" dirty="0" smtClean="0"/>
              <a:t>Key Issue</a:t>
            </a:r>
          </a:p>
          <a:p>
            <a:pPr marL="742950" lvl="1" indent="-285750" eaLnBrk="0" latinLnBrk="0" hangingPunct="0"/>
            <a:r>
              <a:rPr lang="en-US" sz="2400" dirty="0" smtClean="0"/>
              <a:t>Evaluate relative to risk</a:t>
            </a:r>
          </a:p>
          <a:p>
            <a:pPr marL="1143000" lvl="2" eaLnBrk="0" latinLnBrk="0" hangingPunct="0"/>
            <a:r>
              <a:rPr lang="en-US" sz="2400" b="1" dirty="0" smtClean="0"/>
              <a:t>ROE versus Cost of Equity</a:t>
            </a:r>
          </a:p>
          <a:p>
            <a:pPr marL="1143000" lvl="2" eaLnBrk="0" latinLnBrk="0" hangingPunct="0"/>
            <a:r>
              <a:rPr lang="en-US" sz="2400" b="1" dirty="0" smtClean="0"/>
              <a:t>ROIC versus WACC</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90</a:t>
            </a:fld>
            <a:endParaRPr lang="ko-KR" altLang="en-US"/>
          </a:p>
        </p:txBody>
      </p:sp>
    </p:spTree>
    <p:extLst>
      <p:ext uri="{BB962C8B-B14F-4D97-AF65-F5344CB8AC3E}">
        <p14:creationId xmlns:p14="http://schemas.microsoft.com/office/powerpoint/2010/main" val="3345452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1" y="457200"/>
            <a:ext cx="7772400" cy="579437"/>
          </a:xfrm>
        </p:spPr>
        <p:txBody>
          <a:bodyPr>
            <a:noAutofit/>
          </a:bodyPr>
          <a:lstStyle/>
          <a:p>
            <a:r>
              <a:rPr lang="en-US" sz="2800" dirty="0" smtClean="0"/>
              <a:t>Basic Economic Principles, </a:t>
            </a:r>
            <a:br>
              <a:rPr lang="en-US" sz="2800" dirty="0" smtClean="0"/>
            </a:br>
            <a:r>
              <a:rPr lang="en-US" sz="2800" dirty="0" smtClean="0"/>
              <a:t>ROIC and Financial Analysis</a:t>
            </a:r>
          </a:p>
        </p:txBody>
      </p:sp>
      <p:sp>
        <p:nvSpPr>
          <p:cNvPr id="45059" name="Rectangle 3"/>
          <p:cNvSpPr>
            <a:spLocks noGrp="1" noChangeArrowheads="1"/>
          </p:cNvSpPr>
          <p:nvPr>
            <p:ph idx="1"/>
          </p:nvPr>
        </p:nvSpPr>
        <p:spPr/>
        <p:txBody>
          <a:bodyPr>
            <a:normAutofit/>
          </a:bodyPr>
          <a:lstStyle/>
          <a:p>
            <a:pPr latinLnBrk="0" hangingPunct="0"/>
            <a:r>
              <a:rPr lang="en-US" sz="2400" dirty="0" smtClean="0"/>
              <a:t>When you measure value, you are gauging the ability of a firm to realize economic profit.  For example, when you compare the equity IRR with the equity cost of capital.</a:t>
            </a:r>
          </a:p>
          <a:p>
            <a:pPr latinLnBrk="0" hangingPunct="0"/>
            <a:r>
              <a:rPr lang="en-US" sz="2400" dirty="0" smtClean="0"/>
              <a:t>When you assess assumptions in a financial forecast, you must assess whether economic profit implicit in the assumptions can in fact be realized.  For example, if the financial forecast has a very high ROE, is that reasonable.</a:t>
            </a:r>
          </a:p>
          <a:p>
            <a:pPr latinLnBrk="0" hangingPunct="0"/>
            <a:r>
              <a:rPr lang="en-US" sz="2400" dirty="0" smtClean="0"/>
              <a:t>When you interpret financial statistics, you are gauging the strategy of the company in terms of whether economic profit is being realized.  In reviewing the return on invested capital, does this demonstrate that the company has the potential to earn economic profit.</a:t>
            </a:r>
          </a:p>
          <a:p>
            <a:pPr latinLnBrk="0" hangingPunct="0">
              <a:buFontTx/>
              <a:buNone/>
            </a:pPr>
            <a:endParaRPr lang="en-US" sz="2400" dirty="0" smtClean="0"/>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91</a:t>
            </a:fld>
            <a:endParaRPr lang="ko-KR" altLang="en-US"/>
          </a:p>
        </p:txBody>
      </p:sp>
    </p:spTree>
    <p:extLst>
      <p:ext uri="{BB962C8B-B14F-4D97-AF65-F5344CB8AC3E}">
        <p14:creationId xmlns:p14="http://schemas.microsoft.com/office/powerpoint/2010/main" val="2770400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82638" y="381000"/>
            <a:ext cx="7578725" cy="762000"/>
          </a:xfrm>
        </p:spPr>
        <p:txBody>
          <a:bodyPr>
            <a:normAutofit/>
          </a:bodyPr>
          <a:lstStyle/>
          <a:p>
            <a:r>
              <a:rPr lang="en-US" sz="2800" dirty="0" smtClean="0"/>
              <a:t> Return on Invested Capital Analysis</a:t>
            </a:r>
          </a:p>
        </p:txBody>
      </p:sp>
      <p:sp>
        <p:nvSpPr>
          <p:cNvPr id="46083" name="Rectangle 4"/>
          <p:cNvSpPr>
            <a:spLocks noGrp="1" noChangeArrowheads="1"/>
          </p:cNvSpPr>
          <p:nvPr>
            <p:ph idx="1"/>
          </p:nvPr>
        </p:nvSpPr>
        <p:spPr/>
        <p:txBody>
          <a:bodyPr>
            <a:normAutofit/>
          </a:bodyPr>
          <a:lstStyle/>
          <a:p>
            <a:pPr latinLnBrk="0" hangingPunct="0"/>
            <a:r>
              <a:rPr lang="en-US" sz="2400" dirty="0" smtClean="0"/>
              <a:t>ROIC is not distorted by the leverage of the company</a:t>
            </a:r>
          </a:p>
          <a:p>
            <a:pPr latinLnBrk="0" hangingPunct="0"/>
            <a:r>
              <a:rPr lang="en-US" sz="2400" dirty="0" smtClean="0"/>
              <a:t>ROIC can be used to gauge economic profit and whether the company should grow operations</a:t>
            </a:r>
          </a:p>
          <a:p>
            <a:pPr latinLnBrk="0" hangingPunct="0"/>
            <a:r>
              <a:rPr lang="en-US" sz="2400" dirty="0" smtClean="0"/>
              <a:t>ROIC can be used to assess the reasonableness of projections</a:t>
            </a:r>
          </a:p>
          <a:p>
            <a:pPr lvl="1" eaLnBrk="0" latinLnBrk="0" hangingPunct="0"/>
            <a:r>
              <a:rPr lang="en-US" sz="2000" dirty="0" smtClean="0"/>
              <a:t>For example, if ROIC is very high and the company is in a competitive business with few barriers to entry, the forecast is probably not realistic.</a:t>
            </a:r>
          </a:p>
          <a:p>
            <a:pPr latinLnBrk="0" hangingPunct="0"/>
            <a:r>
              <a:rPr lang="en-US" sz="2400" dirty="0" smtClean="0"/>
              <a:t>ROIC can be computed on a division basis EBIT and allocation of capital to divisions from net assets to gauge the profit of parts of the company</a:t>
            </a:r>
          </a:p>
          <a:p>
            <a:pPr latinLnBrk="0" hangingPunct="0"/>
            <a:r>
              <a:rPr lang="en-US" sz="2400" dirty="0" smtClean="0"/>
              <a:t>ROIC comes from sustainable competitive advantage and high market share</a:t>
            </a:r>
          </a:p>
          <a:p>
            <a:pPr latinLnBrk="0" hangingPunct="0"/>
            <a:endParaRPr lang="en-US" sz="2400" dirty="0" smtClean="0"/>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92</a:t>
            </a:fld>
            <a:endParaRPr lang="ko-KR" altLang="en-US"/>
          </a:p>
        </p:txBody>
      </p:sp>
    </p:spTree>
    <p:extLst>
      <p:ext uri="{BB962C8B-B14F-4D97-AF65-F5344CB8AC3E}">
        <p14:creationId xmlns:p14="http://schemas.microsoft.com/office/powerpoint/2010/main" val="1166098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smtClean="0"/>
              <a:t>Issues in Management Performance Evaluation</a:t>
            </a:r>
          </a:p>
        </p:txBody>
      </p:sp>
      <p:sp>
        <p:nvSpPr>
          <p:cNvPr id="48131" name="Rectangle 3"/>
          <p:cNvSpPr>
            <a:spLocks noGrp="1" noChangeArrowheads="1"/>
          </p:cNvSpPr>
          <p:nvPr>
            <p:ph idx="1"/>
          </p:nvPr>
        </p:nvSpPr>
        <p:spPr/>
        <p:txBody>
          <a:bodyPr>
            <a:noAutofit/>
          </a:bodyPr>
          <a:lstStyle/>
          <a:p>
            <a:pPr latinLnBrk="0" hangingPunct="0">
              <a:lnSpc>
                <a:spcPct val="80000"/>
              </a:lnSpc>
            </a:pPr>
            <a:r>
              <a:rPr lang="en-US" sz="2000" dirty="0" smtClean="0"/>
              <a:t>Basic Formula: ROIC versus WACC</a:t>
            </a:r>
          </a:p>
          <a:p>
            <a:pPr lvl="1" eaLnBrk="0" latinLnBrk="0" hangingPunct="0">
              <a:lnSpc>
                <a:spcPct val="70000"/>
              </a:lnSpc>
            </a:pPr>
            <a:r>
              <a:rPr lang="en-US" sz="2000" dirty="0" smtClean="0"/>
              <a:t>How to compute ROIC</a:t>
            </a:r>
          </a:p>
          <a:p>
            <a:pPr lvl="2" eaLnBrk="0" latinLnBrk="0" hangingPunct="0">
              <a:lnSpc>
                <a:spcPct val="70000"/>
              </a:lnSpc>
            </a:pPr>
            <a:r>
              <a:rPr lang="en-US" sz="2000" dirty="0" smtClean="0"/>
              <a:t>NOPLAT/Average Invested Capital</a:t>
            </a:r>
          </a:p>
          <a:p>
            <a:pPr lvl="2" eaLnBrk="0" latinLnBrk="0" hangingPunct="0">
              <a:lnSpc>
                <a:spcPct val="70000"/>
              </a:lnSpc>
            </a:pPr>
            <a:r>
              <a:rPr lang="en-US" sz="2000" dirty="0" smtClean="0"/>
              <a:t>May or may not include goodwill – If goodwill is not included, compute NOPLAT without subtracting goodwill write-off and subtract net goodwill from invested capital</a:t>
            </a:r>
          </a:p>
          <a:p>
            <a:pPr lvl="2" eaLnBrk="0" latinLnBrk="0" hangingPunct="0">
              <a:lnSpc>
                <a:spcPct val="70000"/>
              </a:lnSpc>
            </a:pPr>
            <a:r>
              <a:rPr lang="en-US" sz="2000" dirty="0" smtClean="0"/>
              <a:t>Reduce the invested capital by surplus cash balances</a:t>
            </a:r>
          </a:p>
          <a:p>
            <a:pPr lvl="2" eaLnBrk="0" latinLnBrk="0" hangingPunct="0">
              <a:lnSpc>
                <a:spcPct val="70000"/>
              </a:lnSpc>
            </a:pPr>
            <a:r>
              <a:rPr lang="en-US" sz="2000" dirty="0" smtClean="0"/>
              <a:t>Some don’t include other income – then the invested capital should be reduced by other investments</a:t>
            </a:r>
          </a:p>
          <a:p>
            <a:pPr lvl="2" eaLnBrk="0" latinLnBrk="0" hangingPunct="0">
              <a:lnSpc>
                <a:spcPct val="70000"/>
              </a:lnSpc>
            </a:pPr>
            <a:r>
              <a:rPr lang="en-US" sz="2000" dirty="0" smtClean="0"/>
              <a:t>Can compute with ratios</a:t>
            </a:r>
          </a:p>
          <a:p>
            <a:pPr lvl="3" eaLnBrk="0" latinLnBrk="0" hangingPunct="0">
              <a:lnSpc>
                <a:spcPct val="70000"/>
              </a:lnSpc>
            </a:pPr>
            <a:r>
              <a:rPr lang="en-US" sz="2000" dirty="0" smtClean="0"/>
              <a:t>EBIT Margin x (1-t) * Asset Turn</a:t>
            </a:r>
          </a:p>
          <a:p>
            <a:pPr lvl="3" eaLnBrk="0" latinLnBrk="0" hangingPunct="0">
              <a:lnSpc>
                <a:spcPct val="70000"/>
              </a:lnSpc>
            </a:pPr>
            <a:r>
              <a:rPr lang="en-US" sz="2000" dirty="0" smtClean="0"/>
              <a:t>Asset Turn = Sales/Assets; EBIT Margin = EBIT/Sales  </a:t>
            </a:r>
          </a:p>
          <a:p>
            <a:pPr lvl="1" eaLnBrk="0" latinLnBrk="0" hangingPunct="0">
              <a:lnSpc>
                <a:spcPct val="70000"/>
              </a:lnSpc>
            </a:pPr>
            <a:r>
              <a:rPr lang="en-US" sz="2000" dirty="0" smtClean="0"/>
              <a:t>ROCE vs. ROIC</a:t>
            </a:r>
          </a:p>
          <a:p>
            <a:pPr lvl="2" eaLnBrk="0" latinLnBrk="0" hangingPunct="0">
              <a:lnSpc>
                <a:spcPct val="70000"/>
              </a:lnSpc>
            </a:pPr>
            <a:r>
              <a:rPr lang="en-US" sz="2000" dirty="0" smtClean="0"/>
              <a:t>ROCE is generally computed in an indirect way by starting with net income, and adding net of tax interest and adding minorities</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93</a:t>
            </a:fld>
            <a:endParaRPr lang="ko-KR" altLang="en-US"/>
          </a:p>
        </p:txBody>
      </p:sp>
    </p:spTree>
    <p:extLst>
      <p:ext uri="{BB962C8B-B14F-4D97-AF65-F5344CB8AC3E}">
        <p14:creationId xmlns:p14="http://schemas.microsoft.com/office/powerpoint/2010/main" val="2758033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title"/>
          </p:nvPr>
        </p:nvSpPr>
        <p:spPr/>
        <p:txBody>
          <a:bodyPr/>
          <a:lstStyle/>
          <a:p>
            <a:r>
              <a:rPr lang="en-US" dirty="0" smtClean="0"/>
              <a:t>Exxon Mobil Return on Average Capital Employed</a:t>
            </a:r>
          </a:p>
        </p:txBody>
      </p:sp>
      <p:sp>
        <p:nvSpPr>
          <p:cNvPr id="49154" name="Rectangle 2"/>
          <p:cNvSpPr>
            <a:spLocks noGrp="1" noChangeArrowheads="1"/>
          </p:cNvSpPr>
          <p:nvPr>
            <p:ph idx="1"/>
          </p:nvPr>
        </p:nvSpPr>
        <p:spPr/>
        <p:txBody>
          <a:bodyPr>
            <a:normAutofit/>
          </a:bodyPr>
          <a:lstStyle/>
          <a:p>
            <a:pPr latinLnBrk="0" hangingPunct="0"/>
            <a:r>
              <a:rPr lang="en-US" sz="2000" dirty="0" smtClean="0"/>
              <a:t>Return on average capital employed (ROCE) is a performance measure ratio. From the perspective of the business segments, ROCE is annual business segment earnings divided by average business segment capital employed (average of beginning and end-of-year amounts). </a:t>
            </a:r>
          </a:p>
          <a:p>
            <a:pPr latinLnBrk="0" hangingPunct="0"/>
            <a:r>
              <a:rPr lang="en-US" sz="2000" dirty="0" smtClean="0"/>
              <a:t>These segment earnings include ExxonMobil’s share of segment earnings of equity companies, consistent with our capital employed definition, and </a:t>
            </a:r>
            <a:r>
              <a:rPr lang="en-US" sz="2000" b="1" i="1" dirty="0" smtClean="0"/>
              <a:t>exclude the cost of financing. </a:t>
            </a:r>
          </a:p>
          <a:p>
            <a:pPr latinLnBrk="0" hangingPunct="0"/>
            <a:r>
              <a:rPr lang="en-US" sz="2000" dirty="0" smtClean="0"/>
              <a:t>The corporation’s total ROCE is net income excluding the after-tax cost of financing, divided by total corporate average capital employed. The corporation has consistently applied its ROCE definition for many years and views it as the </a:t>
            </a:r>
            <a:r>
              <a:rPr lang="en-US" sz="2000" b="1" i="1" dirty="0" smtClean="0"/>
              <a:t>best measure of historical capital productivity in our capital intensive long-term industry, both to evaluate management’s performance and to demonstrate to shareholders that capital has been used wisely over the long term</a:t>
            </a:r>
            <a:r>
              <a:rPr lang="en-US" sz="2000" dirty="0" smtClean="0"/>
              <a:t>. Additional measures, which tend to be more cash flow based, are used for future investment decisions. </a:t>
            </a:r>
          </a:p>
        </p:txBody>
      </p:sp>
      <p:sp>
        <p:nvSpPr>
          <p:cNvPr id="2" name="Slide Number Placeholder 1"/>
          <p:cNvSpPr>
            <a:spLocks noGrp="1"/>
          </p:cNvSpPr>
          <p:nvPr>
            <p:ph type="sldNum" sz="quarter" idx="12"/>
          </p:nvPr>
        </p:nvSpPr>
        <p:spPr/>
        <p:txBody>
          <a:bodyPr/>
          <a:lstStyle/>
          <a:p>
            <a:fld id="{0C3A1854-6B63-4059-B360-A3C4972BF0FC}" type="slidenum">
              <a:rPr lang="ko-KR" altLang="en-US" smtClean="0"/>
              <a:pPr/>
              <a:t>94</a:t>
            </a:fld>
            <a:endParaRPr lang="ko-KR" altLang="en-US"/>
          </a:p>
        </p:txBody>
      </p:sp>
    </p:spTree>
    <p:extLst>
      <p:ext uri="{BB962C8B-B14F-4D97-AF65-F5344CB8AC3E}">
        <p14:creationId xmlns:p14="http://schemas.microsoft.com/office/powerpoint/2010/main" val="1741180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r>
              <a:rPr lang="en-US" dirty="0" smtClean="0"/>
              <a:t>Exxon Mobil Return on Capital Employed – Where are they making expenditures</a:t>
            </a:r>
          </a:p>
        </p:txBody>
      </p:sp>
      <p:pic>
        <p:nvPicPr>
          <p:cNvPr id="50179" name="Picture 3"/>
          <p:cNvPicPr>
            <a:picLocks noGrp="1" noChangeAspect="1" noChangeArrowheads="1"/>
          </p:cNvPicPr>
          <p:nvPr>
            <p:ph idx="1"/>
          </p:nvPr>
        </p:nvPicPr>
        <p:blipFill>
          <a:blip r:embed="rId3" cstate="print"/>
          <a:stretch>
            <a:fillRect/>
          </a:stretch>
        </p:blipFill>
        <p:spPr>
          <a:xfrm>
            <a:off x="856731" y="2117144"/>
            <a:ext cx="7430537" cy="3409524"/>
          </a:xfrm>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95</a:t>
            </a:fld>
            <a:endParaRPr lang="ko-KR" altLang="en-US"/>
          </a:p>
        </p:txBody>
      </p:sp>
    </p:spTree>
    <p:extLst>
      <p:ext uri="{BB962C8B-B14F-4D97-AF65-F5344CB8AC3E}">
        <p14:creationId xmlns:p14="http://schemas.microsoft.com/office/powerpoint/2010/main" val="1530427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Illustration of Invested Capital Computation</a:t>
            </a:r>
          </a:p>
        </p:txBody>
      </p:sp>
      <p:pic>
        <p:nvPicPr>
          <p:cNvPr id="53251" name="Picture 3"/>
          <p:cNvPicPr>
            <a:picLocks noGrp="1" noChangeAspect="1" noChangeArrowheads="1"/>
          </p:cNvPicPr>
          <p:nvPr>
            <p:ph idx="1"/>
          </p:nvPr>
        </p:nvPicPr>
        <p:blipFill>
          <a:blip r:embed="rId3" cstate="print"/>
          <a:stretch>
            <a:fillRect/>
          </a:stretch>
        </p:blipFill>
        <p:spPr>
          <a:xfrm>
            <a:off x="686286" y="1954746"/>
            <a:ext cx="7771428" cy="3734321"/>
          </a:xfrm>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96</a:t>
            </a:fld>
            <a:endParaRPr lang="ko-KR" altLang="en-US"/>
          </a:p>
        </p:txBody>
      </p:sp>
    </p:spTree>
    <p:extLst>
      <p:ext uri="{BB962C8B-B14F-4D97-AF65-F5344CB8AC3E}">
        <p14:creationId xmlns:p14="http://schemas.microsoft.com/office/powerpoint/2010/main" val="453113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pPr eaLnBrk="0" latinLnBrk="0" hangingPunct="0"/>
            <a:r>
              <a:rPr lang="en-US" dirty="0" smtClean="0"/>
              <a:t>ROE and ROIC – Note how to compute growth rates from ROE and Retention</a:t>
            </a:r>
          </a:p>
        </p:txBody>
      </p:sp>
      <p:pic>
        <p:nvPicPr>
          <p:cNvPr id="54275" name="Picture 12"/>
          <p:cNvPicPr>
            <a:picLocks noGrp="1" noChangeAspect="1" noChangeArrowheads="1"/>
          </p:cNvPicPr>
          <p:nvPr>
            <p:ph idx="1"/>
          </p:nvPr>
        </p:nvPicPr>
        <p:blipFill>
          <a:blip r:embed="rId3" cstate="print"/>
          <a:stretch>
            <a:fillRect/>
          </a:stretch>
        </p:blipFill>
        <p:spPr>
          <a:xfrm>
            <a:off x="883804" y="1523936"/>
            <a:ext cx="7376392" cy="4595941"/>
          </a:xfrm>
        </p:spPr>
      </p:pic>
      <p:sp>
        <p:nvSpPr>
          <p:cNvPr id="2" name="Slide Number Placeholder 1"/>
          <p:cNvSpPr>
            <a:spLocks noGrp="1"/>
          </p:cNvSpPr>
          <p:nvPr>
            <p:ph type="sldNum" sz="quarter" idx="12"/>
          </p:nvPr>
        </p:nvSpPr>
        <p:spPr/>
        <p:txBody>
          <a:bodyPr/>
          <a:lstStyle/>
          <a:p>
            <a:fld id="{0C3A1854-6B63-4059-B360-A3C4972BF0FC}" type="slidenum">
              <a:rPr lang="ko-KR" altLang="en-US" smtClean="0"/>
              <a:pPr/>
              <a:t>97</a:t>
            </a:fld>
            <a:endParaRPr lang="ko-KR" altLang="en-US"/>
          </a:p>
        </p:txBody>
      </p:sp>
    </p:spTree>
    <p:extLst>
      <p:ext uri="{BB962C8B-B14F-4D97-AF65-F5344CB8AC3E}">
        <p14:creationId xmlns:p14="http://schemas.microsoft.com/office/powerpoint/2010/main" val="4170991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pPr eaLnBrk="0" latinLnBrk="0" hangingPunct="0"/>
            <a:r>
              <a:rPr lang="en-US" dirty="0"/>
              <a:t>Financial Statement Analysis - Liquidity, Solvency and Efficiency Analysis</a:t>
            </a:r>
          </a:p>
        </p:txBody>
      </p:sp>
    </p:spTree>
    <p:extLst>
      <p:ext uri="{BB962C8B-B14F-4D97-AF65-F5344CB8AC3E}">
        <p14:creationId xmlns:p14="http://schemas.microsoft.com/office/powerpoint/2010/main" val="3831146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0" latinLnBrk="0" hangingPunct="0"/>
            <a:r>
              <a:rPr lang="en-US" dirty="0" smtClean="0"/>
              <a:t>Evaluation of Ratios and Understanding Problems with Ratios</a:t>
            </a:r>
            <a:endParaRPr lang="en-US" dirty="0"/>
          </a:p>
        </p:txBody>
      </p:sp>
      <p:sp>
        <p:nvSpPr>
          <p:cNvPr id="3" name="Content Placeholder 2"/>
          <p:cNvSpPr>
            <a:spLocks noGrp="1"/>
          </p:cNvSpPr>
          <p:nvPr>
            <p:ph idx="1"/>
          </p:nvPr>
        </p:nvSpPr>
        <p:spPr/>
        <p:txBody>
          <a:bodyPr/>
          <a:lstStyle/>
          <a:p>
            <a:pPr lvl="0" latinLnBrk="0" hangingPunct="0"/>
            <a:r>
              <a:rPr lang="en-GB" dirty="0"/>
              <a:t>Importance of Different Ratios</a:t>
            </a:r>
            <a:endParaRPr lang="en-US" dirty="0"/>
          </a:p>
          <a:p>
            <a:pPr lvl="1" eaLnBrk="0" latinLnBrk="0" hangingPunct="0"/>
            <a:r>
              <a:rPr lang="en-GB" dirty="0"/>
              <a:t>Limited use of liquidity ratios in long-term loans</a:t>
            </a:r>
            <a:endParaRPr lang="en-US" dirty="0"/>
          </a:p>
          <a:p>
            <a:pPr lvl="1" eaLnBrk="0" latinLnBrk="0" hangingPunct="0"/>
            <a:r>
              <a:rPr lang="en-GB" dirty="0"/>
              <a:t>Problems with Debt to EBITDA and re-investment requirement in capital expenditures</a:t>
            </a:r>
            <a:endParaRPr lang="en-US" dirty="0"/>
          </a:p>
          <a:p>
            <a:pPr lvl="1" eaLnBrk="0" latinLnBrk="0" hangingPunct="0"/>
            <a:r>
              <a:rPr lang="en-GB" dirty="0"/>
              <a:t>Problems with Interest Coverage and Repayment of Debt</a:t>
            </a:r>
            <a:endParaRPr lang="en-US" dirty="0"/>
          </a:p>
          <a:p>
            <a:pPr lvl="1" eaLnBrk="0" latinLnBrk="0" hangingPunct="0"/>
            <a:r>
              <a:rPr lang="en-GB" dirty="0"/>
              <a:t>Problems with Debt to Capital and asset valuation on balance sheet</a:t>
            </a:r>
            <a:endParaRPr lang="en-US" dirty="0"/>
          </a:p>
          <a:p>
            <a:pPr lvl="1" eaLnBrk="0" latinLnBrk="0" hangingPunct="0"/>
            <a:r>
              <a:rPr lang="en-GB" dirty="0"/>
              <a:t>Problems with Return on Investment with write-offs, re-structuring charges, asset sales</a:t>
            </a:r>
            <a:endParaRPr lang="en-US" dirty="0"/>
          </a:p>
          <a:p>
            <a:pPr latinLnBrk="0" hangingPunct="0"/>
            <a:endParaRPr lang="en-US" dirty="0"/>
          </a:p>
        </p:txBody>
      </p:sp>
      <p:sp>
        <p:nvSpPr>
          <p:cNvPr id="4" name="Slide Number Placeholder 3"/>
          <p:cNvSpPr>
            <a:spLocks noGrp="1"/>
          </p:cNvSpPr>
          <p:nvPr>
            <p:ph type="sldNum" sz="quarter" idx="12"/>
          </p:nvPr>
        </p:nvSpPr>
        <p:spPr/>
        <p:txBody>
          <a:bodyPr/>
          <a:lstStyle/>
          <a:p>
            <a:fld id="{0C3A1854-6B63-4059-B360-A3C4972BF0FC}" type="slidenum">
              <a:rPr lang="ko-KR" altLang="en-US" smtClean="0"/>
              <a:pPr/>
              <a:t>99</a:t>
            </a:fld>
            <a:endParaRPr lang="ko-KR" altLang="en-US"/>
          </a:p>
        </p:txBody>
      </p:sp>
    </p:spTree>
    <p:extLst>
      <p:ext uri="{BB962C8B-B14F-4D97-AF65-F5344CB8AC3E}">
        <p14:creationId xmlns:p14="http://schemas.microsoft.com/office/powerpoint/2010/main" val="2748608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KB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60944</TotalTime>
  <Words>6211</Words>
  <Application>Microsoft Office PowerPoint</Application>
  <PresentationFormat>On-screen Show (4:3)</PresentationFormat>
  <Paragraphs>979</Paragraphs>
  <Slides>119</Slides>
  <Notes>35</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119</vt:i4>
      </vt:variant>
    </vt:vector>
  </HeadingPairs>
  <TitlesOfParts>
    <vt:vector size="133" baseType="lpstr">
      <vt:lpstr>AmasisMT</vt:lpstr>
      <vt:lpstr>AmasisMT-Light</vt:lpstr>
      <vt:lpstr>Arial Unicode MS</vt:lpstr>
      <vt:lpstr>맑은 고딕</vt:lpstr>
      <vt:lpstr>PMingLiU</vt:lpstr>
      <vt:lpstr>Small Fonts</vt:lpstr>
      <vt:lpstr>Arial</vt:lpstr>
      <vt:lpstr>Cambria</vt:lpstr>
      <vt:lpstr>Franklin Gothic Demi</vt:lpstr>
      <vt:lpstr>Times New Roman</vt:lpstr>
      <vt:lpstr>Verdana</vt:lpstr>
      <vt:lpstr>Wingdings</vt:lpstr>
      <vt:lpstr>KBI</vt:lpstr>
      <vt:lpstr>Worksheet</vt:lpstr>
      <vt:lpstr>Background on Forecasting, Ratios and Drivers of Value</vt:lpstr>
      <vt:lpstr>Every Subject in Finance Boils Down to Two Subjects</vt:lpstr>
      <vt:lpstr>Project Finance versus Corporate Finance</vt:lpstr>
      <vt:lpstr>History and Forecasts in Corporate Analysis</vt:lpstr>
      <vt:lpstr>Industry versus Firm and Management Analysis to Evaluate Potential Cash Flow Variation</vt:lpstr>
      <vt:lpstr>Industry Risk: Cyclicality</vt:lpstr>
      <vt:lpstr>Exercise on Cyclical Industry: Rates for Shipping</vt:lpstr>
      <vt:lpstr>Country Risk, Macro-economic Factors and Cyclicality</vt:lpstr>
      <vt:lpstr>Economics of Price Volatility in Industry Analysis</vt:lpstr>
      <vt:lpstr>Operating Leverage</vt:lpstr>
      <vt:lpstr>Investment to Maintain Cash Flow and Profits</vt:lpstr>
      <vt:lpstr>Example of Industry Analysis – Peak to Trough Percent (PTT)</vt:lpstr>
      <vt:lpstr>Industry Default History</vt:lpstr>
      <vt:lpstr>Moody’s Default Rates by Industry</vt:lpstr>
      <vt:lpstr>Qualitative Discussion of Risk</vt:lpstr>
      <vt:lpstr>Qualitative Checklists</vt:lpstr>
      <vt:lpstr>Standard and Poor’s Check List for Business Risk</vt:lpstr>
      <vt:lpstr>Company and Industry Economic Factors – Really Measuring the Demand Volatility</vt:lpstr>
      <vt:lpstr>Demand Volatility Driven by Changes in Attitudes</vt:lpstr>
      <vt:lpstr>Examples of Risks – Economic Risks and Barriers to Entry</vt:lpstr>
      <vt:lpstr>Obsolescence, Technological Change and Regulatory Changes</vt:lpstr>
      <vt:lpstr>Technology Risk</vt:lpstr>
      <vt:lpstr>Checklists – Political Risks</vt:lpstr>
      <vt:lpstr>Environmental Risks</vt:lpstr>
      <vt:lpstr>Political/Legal Risks</vt:lpstr>
      <vt:lpstr>Risks and Causes of Project Failure</vt:lpstr>
      <vt:lpstr>Largest Defaults by Year</vt:lpstr>
      <vt:lpstr>Selected Defaults including Lehman Brothers in 2008</vt:lpstr>
      <vt:lpstr>Assessing Commercial Risks and Mitigation</vt:lpstr>
      <vt:lpstr>Risk Matrix and Credit Memorandum</vt:lpstr>
      <vt:lpstr>Managerial Risk</vt:lpstr>
      <vt:lpstr>Cost Structure </vt:lpstr>
      <vt:lpstr>Short-term Risks</vt:lpstr>
      <vt:lpstr>Evaluating Cash Flow and Source of Repayment</vt:lpstr>
      <vt:lpstr>Primary Source of Repayment for Credit Analysis</vt:lpstr>
      <vt:lpstr>Cash Flow and Debt Repayment</vt:lpstr>
      <vt:lpstr>EBITDA – General Discussion</vt:lpstr>
      <vt:lpstr>Income Statement</vt:lpstr>
      <vt:lpstr>Standard Computation of EBITDA</vt:lpstr>
      <vt:lpstr>Exercise: Compute EBITDA</vt:lpstr>
      <vt:lpstr>EBITDA and Project Life</vt:lpstr>
      <vt:lpstr>Income Statement Analysis and  Adjustments to EBITDA</vt:lpstr>
      <vt:lpstr>Problems with EBITDA</vt:lpstr>
      <vt:lpstr>S&amp;P Definition of EBITA</vt:lpstr>
      <vt:lpstr>Income Statement</vt:lpstr>
      <vt:lpstr>Simplified Income Statement</vt:lpstr>
      <vt:lpstr>Analysis of Income Statement – Computation of EBITDA, Minority Interest, Preferred Dividends, Exploration Expense</vt:lpstr>
      <vt:lpstr>Cash Flow Statement</vt:lpstr>
      <vt:lpstr>Cash Flow Statement</vt:lpstr>
      <vt:lpstr>Cash Flow Statement</vt:lpstr>
      <vt:lpstr>Cash Flow Statement Items that You Really Need</vt:lpstr>
      <vt:lpstr>S&amp;P and Funds from Operations versus EBITDA</vt:lpstr>
      <vt:lpstr>Debt Repayment from EBITDA Analysis</vt:lpstr>
      <vt:lpstr>Evaluation of EBITDA in Credit Analysis</vt:lpstr>
      <vt:lpstr>Short-term Cash Flow Analysis and Liquidity</vt:lpstr>
      <vt:lpstr>Balance Sheet</vt:lpstr>
      <vt:lpstr>Balance Sheet Adjustments</vt:lpstr>
      <vt:lpstr>Balance Sheet Issues</vt:lpstr>
      <vt:lpstr>Problems with Equity Balance</vt:lpstr>
      <vt:lpstr>Financial Ratios for Credit Analysis</vt:lpstr>
      <vt:lpstr>Liquidity and Solvency</vt:lpstr>
      <vt:lpstr>Solvency Ratios</vt:lpstr>
      <vt:lpstr>Liquidity</vt:lpstr>
      <vt:lpstr>Philosophy and Alternative Calculations for Debt Service and Interest Coverage Ratio</vt:lpstr>
      <vt:lpstr>DSCR Criteria in Different Industries in Project Finance</vt:lpstr>
      <vt:lpstr>Debt to Capital Ratio</vt:lpstr>
      <vt:lpstr>Philosophy Behind Debt to EBITDA and FFO to Debt</vt:lpstr>
      <vt:lpstr>Banks or Rating Agencies Value Debt with Risk Classification Systems</vt:lpstr>
      <vt:lpstr>General S&amp;P Benchmarks without Industry or Company Risk Adjustments</vt:lpstr>
      <vt:lpstr>Financial Ratios and Ratings - Updated</vt:lpstr>
      <vt:lpstr>Ratios Depend on the Business Risk</vt:lpstr>
      <vt:lpstr>Credit Rating Standards and Business Risk</vt:lpstr>
      <vt:lpstr>S&amp;P Use of Ratios and Business Risk Profile to Determine Credit Risk</vt:lpstr>
      <vt:lpstr>Example of Using Ratios to Gauge Credit Rating</vt:lpstr>
      <vt:lpstr>Debt Capacity and Interest Cover</vt:lpstr>
      <vt:lpstr>Computing Simulated Bond Ratings from Financial Ratios</vt:lpstr>
      <vt:lpstr>DSCR and Credit Ratings in Project Finance</vt:lpstr>
      <vt:lpstr>Default Rates and Credit Spreads</vt:lpstr>
      <vt:lpstr>Moody’s Forecast of Default Rates</vt:lpstr>
      <vt:lpstr>Probability of Default</vt:lpstr>
      <vt:lpstr>Probability of Default Updated</vt:lpstr>
      <vt:lpstr>Credit Spread on Debt Facilities</vt:lpstr>
      <vt:lpstr>Expected Loss Can Be Broken Down Into Three Components</vt:lpstr>
      <vt:lpstr>Comparison of PD x LGD with Precise Formula Case 1: No LGD and One Year</vt:lpstr>
      <vt:lpstr>Comparison of PD x LGD with Precise Formula Case 2: LGD and Multiple Years</vt:lpstr>
      <vt:lpstr> Recovery Rates</vt:lpstr>
      <vt:lpstr>Putting Things Together and Measuring the Risk Adjusted Return on Capital</vt:lpstr>
      <vt:lpstr>Determining the Correct Ratio to Use in Measuring Profit</vt:lpstr>
      <vt:lpstr>Relevance of Measuring Profit for Credit Analysis</vt:lpstr>
      <vt:lpstr>Financial Indicators of Management Performance</vt:lpstr>
      <vt:lpstr>Basic Economic Principles,  ROIC and Financial Analysis</vt:lpstr>
      <vt:lpstr> Return on Invested Capital Analysis</vt:lpstr>
      <vt:lpstr>Issues in Management Performance Evaluation</vt:lpstr>
      <vt:lpstr>Exxon Mobil Return on Average Capital Employed</vt:lpstr>
      <vt:lpstr>Exxon Mobil Return on Capital Employed – Where are they making expenditures</vt:lpstr>
      <vt:lpstr>Illustration of Invested Capital Computation</vt:lpstr>
      <vt:lpstr>ROE and ROIC – Note how to compute growth rates from ROE and Retention</vt:lpstr>
      <vt:lpstr>Financial Statement Analysis - Liquidity, Solvency and Efficiency Analysis</vt:lpstr>
      <vt:lpstr>Evaluation of Ratios and Understanding Problems with Ratios</vt:lpstr>
      <vt:lpstr>Limited use of liquidity ratios in long-term loans</vt:lpstr>
      <vt:lpstr>Problems with Debt to EBITDA  </vt:lpstr>
      <vt:lpstr>Problems with Interest Coverage and Repayment of Debt </vt:lpstr>
      <vt:lpstr>Use of Different Ratios in Different Circumstances</vt:lpstr>
      <vt:lpstr>Items that Distort Financial Ratios</vt:lpstr>
      <vt:lpstr>Analyzing Statement of Other Comprehensive Income</vt:lpstr>
      <vt:lpstr>Valuation of Derivatives</vt:lpstr>
      <vt:lpstr>Accounting for Changes in Value of Derivatives</vt:lpstr>
      <vt:lpstr>Unrealized gains or losses on derivatives (S&amp;P)</vt:lpstr>
      <vt:lpstr>Case Study of Problems with Derivatives – Constellation Energy </vt:lpstr>
      <vt:lpstr>Effects of Derivative Accounting</vt:lpstr>
      <vt:lpstr>Re-valuations of Assets and Liabilities</vt:lpstr>
      <vt:lpstr>General Discussion of Profit and Distributions</vt:lpstr>
      <vt:lpstr>Shareholder Loans</vt:lpstr>
      <vt:lpstr>Assessing Earnings Quality </vt:lpstr>
      <vt:lpstr>Premature revenue recognition</vt:lpstr>
      <vt:lpstr>Projecting and Analyzing Revenues</vt:lpstr>
      <vt:lpstr>Evaluating Costs and Discretionary Expenditures</vt:lpstr>
      <vt:lpstr>Boosting Profits and Hiding Negative Trends</vt:lpstr>
      <vt:lpstr>Case Studies of Boosting Profits and Hiding Negative Returns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Statement Analysis</dc:title>
  <dc:creator>Elvis Presley</dc:creator>
  <cp:lastModifiedBy>Monika Lewenski</cp:lastModifiedBy>
  <cp:revision>326</cp:revision>
  <cp:lastPrinted>1999-07-15T13:20:36Z</cp:lastPrinted>
  <dcterms:created xsi:type="dcterms:W3CDTF">2000-04-06T10:53:03Z</dcterms:created>
  <dcterms:modified xsi:type="dcterms:W3CDTF">2016-02-21T08:00:44Z</dcterms:modified>
</cp:coreProperties>
</file>